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330D"/>
    <a:srgbClr val="DF9B4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804" y="-2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D907A-3D64-44BB-BE6A-9153D565D456}" type="datetimeFigureOut">
              <a:rPr lang="en-US" smtClean="0"/>
              <a:pPr/>
              <a:t>5/31/2013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977CB-0A73-4D0B-BA20-3C32043A05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12721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D907A-3D64-44BB-BE6A-9153D565D456}" type="datetimeFigureOut">
              <a:rPr lang="en-US" smtClean="0"/>
              <a:pPr/>
              <a:t>5/31/2013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977CB-0A73-4D0B-BA20-3C32043A05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15616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D907A-3D64-44BB-BE6A-9153D565D456}" type="datetimeFigureOut">
              <a:rPr lang="en-US" smtClean="0"/>
              <a:pPr/>
              <a:t>5/31/2013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977CB-0A73-4D0B-BA20-3C32043A05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20565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D907A-3D64-44BB-BE6A-9153D565D456}" type="datetimeFigureOut">
              <a:rPr lang="en-US" smtClean="0"/>
              <a:pPr/>
              <a:t>5/31/2013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977CB-0A73-4D0B-BA20-3C32043A05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18280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D907A-3D64-44BB-BE6A-9153D565D456}" type="datetimeFigureOut">
              <a:rPr lang="en-US" smtClean="0"/>
              <a:pPr/>
              <a:t>5/31/2013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977CB-0A73-4D0B-BA20-3C32043A05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44025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D907A-3D64-44BB-BE6A-9153D565D456}" type="datetimeFigureOut">
              <a:rPr lang="en-US" smtClean="0"/>
              <a:pPr/>
              <a:t>5/31/2013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977CB-0A73-4D0B-BA20-3C32043A05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77985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D907A-3D64-44BB-BE6A-9153D565D456}" type="datetimeFigureOut">
              <a:rPr lang="en-US" smtClean="0"/>
              <a:pPr/>
              <a:t>5/31/2013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977CB-0A73-4D0B-BA20-3C32043A05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54918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D907A-3D64-44BB-BE6A-9153D565D456}" type="datetimeFigureOut">
              <a:rPr lang="en-US" smtClean="0"/>
              <a:pPr/>
              <a:t>5/31/2013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977CB-0A73-4D0B-BA20-3C32043A05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46714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D907A-3D64-44BB-BE6A-9153D565D456}" type="datetimeFigureOut">
              <a:rPr lang="en-US" smtClean="0"/>
              <a:pPr/>
              <a:t>5/31/2013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977CB-0A73-4D0B-BA20-3C32043A05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17579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D907A-3D64-44BB-BE6A-9153D565D456}" type="datetimeFigureOut">
              <a:rPr lang="en-US" smtClean="0"/>
              <a:pPr/>
              <a:t>5/31/2013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977CB-0A73-4D0B-BA20-3C32043A05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76772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D907A-3D64-44BB-BE6A-9153D565D456}" type="datetimeFigureOut">
              <a:rPr lang="en-US" smtClean="0"/>
              <a:pPr/>
              <a:t>5/31/2013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977CB-0A73-4D0B-BA20-3C32043A05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5532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DD907A-3D64-44BB-BE6A-9153D565D456}" type="datetimeFigureOut">
              <a:rPr lang="en-US" smtClean="0"/>
              <a:pPr/>
              <a:t>5/31/2013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977CB-0A73-4D0B-BA20-3C32043A05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6750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2.wav"/><Relationship Id="rId2" Type="http://schemas.openxmlformats.org/officeDocument/2006/relationships/audio" Target="../media/audio2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4.wav"/><Relationship Id="rId2" Type="http://schemas.openxmlformats.org/officeDocument/2006/relationships/audio" Target="../media/audio23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6.wav"/><Relationship Id="rId2" Type="http://schemas.openxmlformats.org/officeDocument/2006/relationships/audio" Target="../media/audio25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8.wav"/><Relationship Id="rId2" Type="http://schemas.openxmlformats.org/officeDocument/2006/relationships/audio" Target="../media/audio27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0.wav"/><Relationship Id="rId2" Type="http://schemas.openxmlformats.org/officeDocument/2006/relationships/audio" Target="../media/audio29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2.wav"/><Relationship Id="rId2" Type="http://schemas.openxmlformats.org/officeDocument/2006/relationships/audio" Target="../media/audio3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4.wav"/><Relationship Id="rId2" Type="http://schemas.openxmlformats.org/officeDocument/2006/relationships/audio" Target="../media/audio33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6.wav"/><Relationship Id="rId2" Type="http://schemas.openxmlformats.org/officeDocument/2006/relationships/audio" Target="../media/audio35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8.wav"/><Relationship Id="rId2" Type="http://schemas.openxmlformats.org/officeDocument/2006/relationships/audio" Target="../media/audio37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audio" Target="../media/audio8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7" Type="http://schemas.microsoft.com/office/2007/relationships/hdphoto" Target="../media/hdphoto3.wdp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2.wav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4.wav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11.png"/><Relationship Id="rId4" Type="http://schemas.openxmlformats.org/officeDocument/2006/relationships/audio" Target="../media/audio15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7.wav"/><Relationship Id="rId2" Type="http://schemas.openxmlformats.org/officeDocument/2006/relationships/audio" Target="../media/audio16.wav"/><Relationship Id="rId1" Type="http://schemas.openxmlformats.org/officeDocument/2006/relationships/slideLayout" Target="../slideLayouts/slideLayout7.xml"/><Relationship Id="rId5" Type="http://schemas.microsoft.com/office/2007/relationships/hdphoto" Target="../media/hdphoto6.wdp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9.wav"/><Relationship Id="rId2" Type="http://schemas.openxmlformats.org/officeDocument/2006/relationships/audio" Target="../media/audio18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audio" Target="../media/audio20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66" y="-19540"/>
            <a:ext cx="9144000" cy="1862048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11500" b="1" dirty="0" smtClean="0">
                <a:ln w="3810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50800" dist="88900" dir="2700000" algn="tl" rotWithShape="0">
                    <a:prstClr val="black">
                      <a:alpha val="80000"/>
                    </a:prstClr>
                  </a:outerShdw>
                </a:effectLst>
                <a:latin typeface="JasmineUPC" pitchFamily="18" charset="-34"/>
                <a:cs typeface="JasmineUPC" pitchFamily="18" charset="-34"/>
              </a:rPr>
              <a:t>หน่วยที่ </a:t>
            </a:r>
            <a:r>
              <a:rPr lang="en-US" sz="11500" b="1" dirty="0" smtClean="0">
                <a:ln w="3810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50800" dist="88900" dir="2700000" algn="tl" rotWithShape="0">
                    <a:prstClr val="black">
                      <a:alpha val="80000"/>
                    </a:prstClr>
                  </a:outerShdw>
                </a:effectLst>
                <a:latin typeface="JasmineUPC" pitchFamily="18" charset="-34"/>
                <a:cs typeface="JasmineUPC" pitchFamily="18" charset="-34"/>
              </a:rPr>
              <a:t>1 </a:t>
            </a:r>
            <a:r>
              <a:rPr lang="th-TH" sz="11500" b="1" dirty="0" smtClean="0">
                <a:ln w="3810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50800" dist="88900" dir="2700000" algn="tl" rotWithShape="0">
                    <a:prstClr val="black">
                      <a:alpha val="80000"/>
                    </a:prstClr>
                  </a:outerShdw>
                </a:effectLst>
                <a:latin typeface="JasmineUPC" pitchFamily="18" charset="-34"/>
                <a:cs typeface="JasmineUPC" pitchFamily="18" charset="-34"/>
              </a:rPr>
              <a:t>แร่</a:t>
            </a:r>
            <a:endParaRPr lang="en-US" sz="11500" b="1" dirty="0">
              <a:ln w="38100"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50800" dist="88900" dir="2700000" algn="tl" rotWithShape="0">
                  <a:prstClr val="black">
                    <a:alpha val="80000"/>
                  </a:prstClr>
                </a:outerShdw>
              </a:effectLst>
              <a:latin typeface="JasmineUPC" pitchFamily="18" charset="-34"/>
              <a:cs typeface="JasmineUPC" pitchFamily="18" charset="-34"/>
            </a:endParaRPr>
          </a:p>
        </p:txBody>
      </p:sp>
      <p:pic>
        <p:nvPicPr>
          <p:cNvPr id="2050" name="Picture 2" descr="http://www.oknation.net/blog/home/blog_data/958/16958/images/roc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66" y="1842509"/>
            <a:ext cx="9144000" cy="5015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00384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31640" y="1772815"/>
            <a:ext cx="7812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5400" b="1" dirty="0" smtClean="0">
                <a:ln w="1270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เหมืองเรือสูบ</a:t>
            </a:r>
          </a:p>
        </p:txBody>
      </p:sp>
      <p:sp>
        <p:nvSpPr>
          <p:cNvPr id="4" name="Regular Pentagon 3"/>
          <p:cNvSpPr/>
          <p:nvPr/>
        </p:nvSpPr>
        <p:spPr>
          <a:xfrm>
            <a:off x="323528" y="1700808"/>
            <a:ext cx="936104" cy="864096"/>
          </a:xfrm>
          <a:prstGeom prst="pentagon">
            <a:avLst/>
          </a:prstGeom>
          <a:gradFill>
            <a:gsLst>
              <a:gs pos="0">
                <a:schemeClr val="accent3">
                  <a:lumMod val="50000"/>
                </a:schemeClr>
              </a:gs>
              <a:gs pos="50000">
                <a:schemeClr val="accent3">
                  <a:lumMod val="75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2700">
                  <a:solidFill>
                    <a:schemeClr val="tx1"/>
                  </a:solidFill>
                </a:ln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7544" y="2708920"/>
            <a:ext cx="8208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en-US" sz="4400" b="1" dirty="0" smtClean="0">
                <a:latin typeface="FreesiaUPC" pitchFamily="34" charset="-34"/>
                <a:cs typeface="FreesiaUPC" pitchFamily="34" charset="-34"/>
              </a:rPr>
              <a:t>	</a:t>
            </a:r>
            <a:r>
              <a:rPr lang="th-TH" sz="48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เป็นการทำเหมืองในทะเลที่เป็นเอกลักษณ์เฉพาะของประเทศไทย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6804248" cy="14847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8000" b="1" dirty="0" smtClean="0">
                <a:ln w="19050"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dist="63500" dir="2700000" algn="tl" rotWithShape="0">
                    <a:srgbClr val="92D050">
                      <a:alpha val="80000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การทำเหมืองแร่</a:t>
            </a:r>
            <a:endParaRPr lang="en-US" sz="8000" b="1" dirty="0">
              <a:ln w="19050">
                <a:noFill/>
              </a:ln>
              <a:solidFill>
                <a:schemeClr val="accent3">
                  <a:lumMod val="50000"/>
                </a:schemeClr>
              </a:solidFill>
              <a:effectLst>
                <a:outerShdw blurRad="50800" dist="63500" dir="2700000" algn="tl" rotWithShape="0">
                  <a:srgbClr val="92D050">
                    <a:alpha val="80000"/>
                  </a:srgbClr>
                </a:outerShdw>
              </a:effectLst>
              <a:latin typeface="JasmineUPC" pitchFamily="18" charset="-34"/>
              <a:cs typeface="JasmineUPC" pitchFamily="18" charset="-34"/>
            </a:endParaRPr>
          </a:p>
        </p:txBody>
      </p:sp>
      <p:pic>
        <p:nvPicPr>
          <p:cNvPr id="10242" name="Picture 2" descr="http://www.oocities.org/hollywood/film/6088/OldPhuket/images/TinDredge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51982" y="4496638"/>
            <a:ext cx="3348210" cy="2166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73847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1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10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31640" y="1772815"/>
            <a:ext cx="7812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5400" b="1" dirty="0" smtClean="0">
                <a:ln w="1270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เหมืองฉีด</a:t>
            </a:r>
          </a:p>
        </p:txBody>
      </p:sp>
      <p:sp>
        <p:nvSpPr>
          <p:cNvPr id="4" name="Regular Pentagon 3"/>
          <p:cNvSpPr/>
          <p:nvPr/>
        </p:nvSpPr>
        <p:spPr>
          <a:xfrm>
            <a:off x="323528" y="1700808"/>
            <a:ext cx="936104" cy="864096"/>
          </a:xfrm>
          <a:prstGeom prst="pentagon">
            <a:avLst/>
          </a:prstGeom>
          <a:gradFill>
            <a:gsLst>
              <a:gs pos="0">
                <a:schemeClr val="accent3">
                  <a:lumMod val="50000"/>
                </a:schemeClr>
              </a:gs>
              <a:gs pos="50000">
                <a:schemeClr val="accent3">
                  <a:lumMod val="75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ln w="12700">
                  <a:solidFill>
                    <a:schemeClr val="tx1"/>
                  </a:solidFill>
                </a:ln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3</a:t>
            </a:r>
            <a:endParaRPr lang="en-US" sz="5400" b="1" dirty="0">
              <a:ln w="12700">
                <a:solidFill>
                  <a:schemeClr val="tx1"/>
                </a:solidFill>
              </a:ln>
              <a:solidFill>
                <a:srgbClr val="FFFF00"/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2708920"/>
            <a:ext cx="82089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en-US" sz="4400" b="1" dirty="0" smtClean="0">
                <a:latin typeface="FreesiaUPC" pitchFamily="34" charset="-34"/>
                <a:cs typeface="FreesiaUPC" pitchFamily="34" charset="-34"/>
              </a:rPr>
              <a:t>	</a:t>
            </a:r>
            <a:r>
              <a:rPr lang="th-TH" sz="48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เป็นการใช้พลังน้ำตามธรรมชาติฉีดพังหน้าเหมือง แล้วใช้เครื่องดูดด้วยพลังน้ำธรรมชาติ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6804248" cy="14847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8000" b="1" dirty="0" smtClean="0">
                <a:ln w="19050"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dist="63500" dir="2700000" algn="tl" rotWithShape="0">
                    <a:srgbClr val="92D050">
                      <a:alpha val="80000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การทำเหมืองแร่</a:t>
            </a:r>
            <a:endParaRPr lang="en-US" sz="8000" b="1" dirty="0">
              <a:ln w="19050">
                <a:noFill/>
              </a:ln>
              <a:solidFill>
                <a:schemeClr val="accent3">
                  <a:lumMod val="50000"/>
                </a:schemeClr>
              </a:solidFill>
              <a:effectLst>
                <a:outerShdw blurRad="50800" dist="63500" dir="2700000" algn="tl" rotWithShape="0">
                  <a:srgbClr val="92D050">
                    <a:alpha val="80000"/>
                  </a:srgbClr>
                </a:outerShdw>
              </a:effectLst>
              <a:latin typeface="JasmineUPC" pitchFamily="18" charset="-34"/>
              <a:cs typeface="JasmineUPC" pitchFamily="18" charset="-34"/>
            </a:endParaRPr>
          </a:p>
        </p:txBody>
      </p:sp>
      <p:pic>
        <p:nvPicPr>
          <p:cNvPr id="12290" name="Picture 2" descr="https://encrypted-tbn2.gstatic.com/images?q=tbn:ANd9GcTerb6Q8WIm2aX5rxtD4CYPMZ8A42f-j4-a_LRbnmSeFj_PxMN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683526"/>
            <a:ext cx="2859782" cy="1980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25763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11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11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31640" y="1772815"/>
            <a:ext cx="7812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5400" b="1" dirty="0" smtClean="0">
                <a:ln w="1270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เหมืองแล่น</a:t>
            </a:r>
          </a:p>
        </p:txBody>
      </p:sp>
      <p:sp>
        <p:nvSpPr>
          <p:cNvPr id="4" name="Regular Pentagon 3"/>
          <p:cNvSpPr/>
          <p:nvPr/>
        </p:nvSpPr>
        <p:spPr>
          <a:xfrm>
            <a:off x="323528" y="1700808"/>
            <a:ext cx="936104" cy="864096"/>
          </a:xfrm>
          <a:prstGeom prst="pentagon">
            <a:avLst/>
          </a:prstGeom>
          <a:gradFill>
            <a:gsLst>
              <a:gs pos="0">
                <a:schemeClr val="accent3">
                  <a:lumMod val="50000"/>
                </a:schemeClr>
              </a:gs>
              <a:gs pos="50000">
                <a:schemeClr val="accent3">
                  <a:lumMod val="75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ln w="12700">
                  <a:solidFill>
                    <a:schemeClr val="tx1"/>
                  </a:solidFill>
                </a:ln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4</a:t>
            </a:r>
            <a:endParaRPr lang="en-US" sz="5400" b="1" dirty="0">
              <a:ln w="12700">
                <a:solidFill>
                  <a:schemeClr val="tx1"/>
                </a:solidFill>
              </a:ln>
              <a:solidFill>
                <a:srgbClr val="FFFF00"/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2708920"/>
            <a:ext cx="82089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en-US" sz="4400" b="1" dirty="0" smtClean="0">
                <a:latin typeface="FreesiaUPC" pitchFamily="34" charset="-34"/>
                <a:cs typeface="FreesiaUPC" pitchFamily="34" charset="-34"/>
              </a:rPr>
              <a:t>	</a:t>
            </a:r>
            <a:r>
              <a:rPr lang="th-TH" sz="48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การใช้แรงคน พลังน้ำ เครื่องขุดหรือการระเบิดพังดินทรายปนแร่หน้าเหมืองแล้วปล่อยให้ไหลลงรางกู้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6804248" cy="14847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8000" b="1" dirty="0" smtClean="0">
                <a:ln w="19050"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dist="63500" dir="2700000" algn="tl" rotWithShape="0">
                    <a:srgbClr val="92D050">
                      <a:alpha val="80000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การทำเหมืองแร่</a:t>
            </a:r>
            <a:endParaRPr lang="en-US" sz="8000" b="1" dirty="0">
              <a:ln w="19050">
                <a:noFill/>
              </a:ln>
              <a:solidFill>
                <a:schemeClr val="accent3">
                  <a:lumMod val="50000"/>
                </a:schemeClr>
              </a:solidFill>
              <a:effectLst>
                <a:outerShdw blurRad="50800" dist="63500" dir="2700000" algn="tl" rotWithShape="0">
                  <a:srgbClr val="92D050">
                    <a:alpha val="80000"/>
                  </a:srgbClr>
                </a:outerShdw>
              </a:effectLst>
              <a:latin typeface="JasmineUPC" pitchFamily="18" charset="-34"/>
              <a:cs typeface="JasmineUPC" pitchFamily="18" charset="-34"/>
            </a:endParaRPr>
          </a:p>
        </p:txBody>
      </p:sp>
      <p:pic>
        <p:nvPicPr>
          <p:cNvPr id="13314" name="Picture 2" descr="http://www.geocities.ws/lead_mne26/sminin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37820" y="4517470"/>
            <a:ext cx="3348372" cy="2151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86198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12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12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31640" y="1772815"/>
            <a:ext cx="7812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5400" b="1" dirty="0" smtClean="0">
                <a:ln w="1270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เหมืองหาบ</a:t>
            </a:r>
          </a:p>
        </p:txBody>
      </p:sp>
      <p:sp>
        <p:nvSpPr>
          <p:cNvPr id="4" name="Regular Pentagon 3"/>
          <p:cNvSpPr/>
          <p:nvPr/>
        </p:nvSpPr>
        <p:spPr>
          <a:xfrm>
            <a:off x="323528" y="1700808"/>
            <a:ext cx="936104" cy="864096"/>
          </a:xfrm>
          <a:prstGeom prst="pentagon">
            <a:avLst/>
          </a:prstGeom>
          <a:gradFill>
            <a:gsLst>
              <a:gs pos="0">
                <a:schemeClr val="accent3">
                  <a:lumMod val="50000"/>
                </a:schemeClr>
              </a:gs>
              <a:gs pos="50000">
                <a:schemeClr val="accent3">
                  <a:lumMod val="75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ln w="12700">
                  <a:solidFill>
                    <a:schemeClr val="tx1"/>
                  </a:solidFill>
                </a:ln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5</a:t>
            </a:r>
            <a:endParaRPr lang="en-US" sz="5400" b="1" dirty="0">
              <a:ln w="12700">
                <a:solidFill>
                  <a:schemeClr val="tx1"/>
                </a:solidFill>
              </a:ln>
              <a:solidFill>
                <a:srgbClr val="FFFF00"/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2708920"/>
            <a:ext cx="82089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en-US" sz="4400" b="1" dirty="0" smtClean="0">
                <a:latin typeface="FreesiaUPC" pitchFamily="34" charset="-34"/>
                <a:cs typeface="FreesiaUPC" pitchFamily="34" charset="-34"/>
              </a:rPr>
              <a:t>	</a:t>
            </a:r>
            <a:r>
              <a:rPr lang="th-TH" sz="48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การใช้แรงคน เครื่องขุดหรือการระเบิด หรือเปิดหน้าเหมืองให้เป็นบ่อหรือขั้นบันได แล้วนำเอาหินดินปนทรายปนแร่ไปเข้ารางกู้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6804248" cy="14847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8000" b="1" dirty="0" smtClean="0">
                <a:ln w="19050"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dist="63500" dir="2700000" algn="tl" rotWithShape="0">
                    <a:srgbClr val="92D050">
                      <a:alpha val="80000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การทำเหมืองแร่</a:t>
            </a:r>
            <a:endParaRPr lang="en-US" sz="8000" b="1" dirty="0">
              <a:ln w="19050">
                <a:noFill/>
              </a:ln>
              <a:solidFill>
                <a:schemeClr val="accent3">
                  <a:lumMod val="50000"/>
                </a:schemeClr>
              </a:solidFill>
              <a:effectLst>
                <a:outerShdw blurRad="50800" dist="63500" dir="2700000" algn="tl" rotWithShape="0">
                  <a:srgbClr val="92D050">
                    <a:alpha val="80000"/>
                  </a:srgbClr>
                </a:outerShdw>
              </a:effectLst>
              <a:latin typeface="JasmineUPC" pitchFamily="18" charset="-34"/>
              <a:cs typeface="JasmineUPC" pitchFamily="18" charset="-34"/>
            </a:endParaRPr>
          </a:p>
        </p:txBody>
      </p:sp>
      <p:pic>
        <p:nvPicPr>
          <p:cNvPr id="14338" name="Picture 2" descr="http://www.phuketdata.net/main/images/stories/easygallery/resized/31/1197457734_%E0%B8%AB%E0%B8%B2%E0%B8%9A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7524"/>
          <a:stretch/>
        </p:blipFill>
        <p:spPr bwMode="auto">
          <a:xfrm>
            <a:off x="3059832" y="4968181"/>
            <a:ext cx="3024336" cy="1709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54934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13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13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31640" y="1772815"/>
            <a:ext cx="7812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5400" b="1" dirty="0" smtClean="0">
                <a:ln w="1270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เหมืองปล่อง</a:t>
            </a:r>
          </a:p>
        </p:txBody>
      </p:sp>
      <p:sp>
        <p:nvSpPr>
          <p:cNvPr id="4" name="Regular Pentagon 3"/>
          <p:cNvSpPr/>
          <p:nvPr/>
        </p:nvSpPr>
        <p:spPr>
          <a:xfrm>
            <a:off x="323528" y="1700808"/>
            <a:ext cx="936104" cy="864096"/>
          </a:xfrm>
          <a:prstGeom prst="pentagon">
            <a:avLst/>
          </a:prstGeom>
          <a:gradFill>
            <a:gsLst>
              <a:gs pos="0">
                <a:schemeClr val="accent3">
                  <a:lumMod val="50000"/>
                </a:schemeClr>
              </a:gs>
              <a:gs pos="50000">
                <a:schemeClr val="accent3">
                  <a:lumMod val="75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ln w="12700">
                  <a:solidFill>
                    <a:schemeClr val="tx1"/>
                  </a:solidFill>
                </a:ln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6</a:t>
            </a:r>
            <a:endParaRPr lang="en-US" sz="5400" b="1" dirty="0">
              <a:ln w="12700">
                <a:solidFill>
                  <a:schemeClr val="tx1"/>
                </a:solidFill>
              </a:ln>
              <a:solidFill>
                <a:srgbClr val="FFFF00"/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2708920"/>
            <a:ext cx="82089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en-US" sz="4400" b="1" dirty="0" smtClean="0">
                <a:latin typeface="FreesiaUPC" pitchFamily="34" charset="-34"/>
                <a:cs typeface="FreesiaUPC" pitchFamily="34" charset="-34"/>
              </a:rPr>
              <a:t>	</a:t>
            </a:r>
            <a:r>
              <a:rPr lang="th-TH" sz="48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การขุดเป็นปล่องลงไปจนถึงชั้นกระแสแร่แล้วเดินอุโมงค์ เพื่อนำกระแสแร่ขึ้นมาแต่งแร่ด้วยรางกู้แร่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6804248" cy="14847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8000" b="1" dirty="0" smtClean="0">
                <a:ln w="19050"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dist="63500" dir="2700000" algn="tl" rotWithShape="0">
                    <a:srgbClr val="92D050">
                      <a:alpha val="80000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การทำเหมืองแร่</a:t>
            </a:r>
            <a:endParaRPr lang="en-US" sz="8000" b="1" dirty="0">
              <a:ln w="19050">
                <a:noFill/>
              </a:ln>
              <a:solidFill>
                <a:schemeClr val="accent3">
                  <a:lumMod val="50000"/>
                </a:schemeClr>
              </a:solidFill>
              <a:effectLst>
                <a:outerShdw blurRad="50800" dist="63500" dir="2700000" algn="tl" rotWithShape="0">
                  <a:srgbClr val="92D050">
                    <a:alpha val="80000"/>
                  </a:srgbClr>
                </a:outerShdw>
              </a:effectLst>
              <a:latin typeface="JasmineUPC" pitchFamily="18" charset="-34"/>
              <a:cs typeface="JasmineUPC" pitchFamily="18" charset="-34"/>
            </a:endParaRPr>
          </a:p>
        </p:txBody>
      </p:sp>
      <p:pic>
        <p:nvPicPr>
          <p:cNvPr id="15362" name="Picture 2" descr="http://entertainment.goosiam.com/news/admin/my_documents/my_pictures/005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86845" y="4509120"/>
            <a:ext cx="2857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31621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14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14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31640" y="1772815"/>
            <a:ext cx="7812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5400" b="1" dirty="0" smtClean="0">
                <a:ln w="1270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เหมืองอุโมงค์ </a:t>
            </a:r>
          </a:p>
        </p:txBody>
      </p:sp>
      <p:sp>
        <p:nvSpPr>
          <p:cNvPr id="4" name="Regular Pentagon 3"/>
          <p:cNvSpPr/>
          <p:nvPr/>
        </p:nvSpPr>
        <p:spPr>
          <a:xfrm>
            <a:off x="323528" y="1700808"/>
            <a:ext cx="936104" cy="864096"/>
          </a:xfrm>
          <a:prstGeom prst="pentagon">
            <a:avLst/>
          </a:prstGeom>
          <a:gradFill>
            <a:gsLst>
              <a:gs pos="0">
                <a:schemeClr val="accent3">
                  <a:lumMod val="50000"/>
                </a:schemeClr>
              </a:gs>
              <a:gs pos="50000">
                <a:schemeClr val="accent3">
                  <a:lumMod val="75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ln w="12700">
                  <a:solidFill>
                    <a:schemeClr val="tx1"/>
                  </a:solidFill>
                </a:ln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7</a:t>
            </a:r>
            <a:endParaRPr lang="en-US" sz="5400" b="1" dirty="0">
              <a:ln w="12700">
                <a:solidFill>
                  <a:schemeClr val="tx1"/>
                </a:solidFill>
              </a:ln>
              <a:solidFill>
                <a:srgbClr val="FFFF00"/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2708920"/>
            <a:ext cx="82089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en-US" sz="4400" b="1" dirty="0" smtClean="0">
                <a:latin typeface="FreesiaUPC" pitchFamily="34" charset="-34"/>
                <a:cs typeface="FreesiaUPC" pitchFamily="34" charset="-34"/>
              </a:rPr>
              <a:t>	</a:t>
            </a:r>
            <a:r>
              <a:rPr lang="th-TH" sz="48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เป็นการทำเหมืองใต้ดินในทางแร่แบบอื่นที่ไม่ใช่ลานแร่ โดยการเจาะเป็นปล่องหรืออุโมงค์ทั้งสองอย่าง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6804248" cy="14847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8000" b="1" dirty="0" smtClean="0">
                <a:ln w="19050"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dist="63500" dir="2700000" algn="tl" rotWithShape="0">
                    <a:srgbClr val="92D050">
                      <a:alpha val="80000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การทำเหมืองแร่</a:t>
            </a:r>
            <a:endParaRPr lang="en-US" sz="8000" b="1" dirty="0">
              <a:ln w="19050">
                <a:noFill/>
              </a:ln>
              <a:solidFill>
                <a:schemeClr val="accent3">
                  <a:lumMod val="50000"/>
                </a:schemeClr>
              </a:solidFill>
              <a:effectLst>
                <a:outerShdw blurRad="50800" dist="63500" dir="2700000" algn="tl" rotWithShape="0">
                  <a:srgbClr val="92D050">
                    <a:alpha val="80000"/>
                  </a:srgbClr>
                </a:outerShdw>
              </a:effectLst>
              <a:latin typeface="JasmineUPC" pitchFamily="18" charset="-34"/>
              <a:cs typeface="JasmineUPC" pitchFamily="18" charset="-34"/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320644"/>
            <a:ext cx="3555923" cy="234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32735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15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15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31640" y="1772815"/>
            <a:ext cx="7812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5400" b="1" dirty="0" smtClean="0">
                <a:ln w="1270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เหมืองเจาะงัน </a:t>
            </a:r>
          </a:p>
        </p:txBody>
      </p:sp>
      <p:sp>
        <p:nvSpPr>
          <p:cNvPr id="4" name="Regular Pentagon 3"/>
          <p:cNvSpPr/>
          <p:nvPr/>
        </p:nvSpPr>
        <p:spPr>
          <a:xfrm>
            <a:off x="323528" y="1700808"/>
            <a:ext cx="936104" cy="864096"/>
          </a:xfrm>
          <a:prstGeom prst="pentagon">
            <a:avLst/>
          </a:prstGeom>
          <a:gradFill>
            <a:gsLst>
              <a:gs pos="0">
                <a:schemeClr val="accent3">
                  <a:lumMod val="50000"/>
                </a:schemeClr>
              </a:gs>
              <a:gs pos="50000">
                <a:schemeClr val="accent3">
                  <a:lumMod val="75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ln w="12700">
                  <a:solidFill>
                    <a:schemeClr val="tx1"/>
                  </a:solidFill>
                </a:ln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8</a:t>
            </a:r>
            <a:endParaRPr lang="en-US" sz="5400" b="1" dirty="0">
              <a:ln w="12700">
                <a:solidFill>
                  <a:schemeClr val="tx1"/>
                </a:solidFill>
              </a:ln>
              <a:solidFill>
                <a:srgbClr val="FFFF00"/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2708920"/>
            <a:ext cx="8208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en-US" sz="4400" b="1" dirty="0" smtClean="0">
                <a:latin typeface="FreesiaUPC" pitchFamily="34" charset="-34"/>
                <a:cs typeface="FreesiaUPC" pitchFamily="34" charset="-34"/>
              </a:rPr>
              <a:t>	</a:t>
            </a:r>
            <a:r>
              <a:rPr lang="th-TH" sz="48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เป็นการระเบิดหินหรือเปิดเป็นร่องเข้าไปในภูเขา เพื่อตามสายแร่ในแนวดิ่ง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6804248" cy="14847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8000" b="1" dirty="0" smtClean="0">
                <a:ln w="19050"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dist="63500" dir="2700000" algn="tl" rotWithShape="0">
                    <a:srgbClr val="92D050">
                      <a:alpha val="80000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การทำเหมืองแร่</a:t>
            </a:r>
            <a:endParaRPr lang="en-US" sz="8000" b="1" dirty="0">
              <a:ln w="19050">
                <a:noFill/>
              </a:ln>
              <a:solidFill>
                <a:schemeClr val="accent3">
                  <a:lumMod val="50000"/>
                </a:schemeClr>
              </a:solidFill>
              <a:effectLst>
                <a:outerShdw blurRad="50800" dist="63500" dir="2700000" algn="tl" rotWithShape="0">
                  <a:srgbClr val="92D050">
                    <a:alpha val="80000"/>
                  </a:srgbClr>
                </a:outerShdw>
              </a:effectLst>
              <a:latin typeface="JasmineUPC" pitchFamily="18" charset="-34"/>
              <a:cs typeface="JasmineUPC" pitchFamily="18" charset="-34"/>
            </a:endParaRPr>
          </a:p>
        </p:txBody>
      </p:sp>
      <p:pic>
        <p:nvPicPr>
          <p:cNvPr id="17410" name="Picture 2" descr="http://i49.photobucket.com/albums/f253/KD_Gorgeous/South%20Africa/Nature/Wonder-Cave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017"/>
          <a:stretch/>
        </p:blipFill>
        <p:spPr bwMode="auto">
          <a:xfrm>
            <a:off x="3779912" y="4278580"/>
            <a:ext cx="1944156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94046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16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16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31640" y="1772815"/>
            <a:ext cx="7812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5400" b="1" dirty="0" smtClean="0">
                <a:ln w="1270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เหมืองละลายแร่</a:t>
            </a:r>
          </a:p>
        </p:txBody>
      </p:sp>
      <p:sp>
        <p:nvSpPr>
          <p:cNvPr id="4" name="Regular Pentagon 3"/>
          <p:cNvSpPr/>
          <p:nvPr/>
        </p:nvSpPr>
        <p:spPr>
          <a:xfrm>
            <a:off x="323528" y="1700808"/>
            <a:ext cx="936104" cy="864096"/>
          </a:xfrm>
          <a:prstGeom prst="pentagon">
            <a:avLst/>
          </a:prstGeom>
          <a:gradFill>
            <a:gsLst>
              <a:gs pos="0">
                <a:schemeClr val="accent3">
                  <a:lumMod val="50000"/>
                </a:schemeClr>
              </a:gs>
              <a:gs pos="50000">
                <a:schemeClr val="accent3">
                  <a:lumMod val="75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ln w="12700">
                  <a:solidFill>
                    <a:schemeClr val="tx1"/>
                  </a:solidFill>
                </a:ln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9</a:t>
            </a:r>
            <a:endParaRPr lang="en-US" sz="5400" b="1" dirty="0">
              <a:ln w="12700">
                <a:solidFill>
                  <a:schemeClr val="tx1"/>
                </a:solidFill>
              </a:ln>
              <a:solidFill>
                <a:srgbClr val="FFFF00"/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2708920"/>
            <a:ext cx="82089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en-US" sz="4400" b="1" dirty="0" smtClean="0">
                <a:latin typeface="FreesiaUPC" pitchFamily="34" charset="-34"/>
                <a:cs typeface="FreesiaUPC" pitchFamily="34" charset="-34"/>
              </a:rPr>
              <a:t>	</a:t>
            </a:r>
            <a:r>
              <a:rPr lang="th-TH" sz="48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เป็นการเจาะบ่อหรือรูลงไปใต้ดินจนถึงแหล่งแร่ แล้วปล่อยสารละลายลงไปละลายแร่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6804248" cy="14847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8000" b="1" dirty="0" smtClean="0">
                <a:ln w="19050"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dist="63500" dir="2700000" algn="tl" rotWithShape="0">
                    <a:srgbClr val="92D050">
                      <a:alpha val="80000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การทำเหมืองแร่</a:t>
            </a:r>
            <a:endParaRPr lang="en-US" sz="8000" b="1" dirty="0">
              <a:ln w="19050">
                <a:noFill/>
              </a:ln>
              <a:solidFill>
                <a:schemeClr val="accent3">
                  <a:lumMod val="50000"/>
                </a:schemeClr>
              </a:solidFill>
              <a:effectLst>
                <a:outerShdw blurRad="50800" dist="63500" dir="2700000" algn="tl" rotWithShape="0">
                  <a:srgbClr val="92D050">
                    <a:alpha val="80000"/>
                  </a:srgbClr>
                </a:outerShdw>
              </a:effectLst>
              <a:latin typeface="JasmineUPC" pitchFamily="18" charset="-34"/>
              <a:cs typeface="JasmineUPC" pitchFamily="18" charset="-34"/>
            </a:endParaRPr>
          </a:p>
        </p:txBody>
      </p:sp>
      <p:pic>
        <p:nvPicPr>
          <p:cNvPr id="18434" name="Picture 2" descr="http://www.modonut.net/images/awb_image281125549534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323933"/>
            <a:ext cx="3555479" cy="2346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73174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17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17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7544" y="1700808"/>
            <a:ext cx="82089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en-US" sz="4400" b="1" dirty="0" smtClean="0">
                <a:latin typeface="FreesiaUPC" pitchFamily="34" charset="-34"/>
                <a:cs typeface="FreesiaUPC" pitchFamily="34" charset="-34"/>
              </a:rPr>
              <a:t>	</a:t>
            </a:r>
            <a:r>
              <a:rPr lang="th-TH" sz="48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แร่ที่ขุดขึ้นมา มักมีดิน หิน ปนอยู่ด้วย จึงต้องมีการนำแร่มาผ่านกระบวนการแต่งแร่เพื่อให้เหมาะกับการจำหน่ายหรือถลุงต่อไป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6804248" cy="14847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8000" b="1" dirty="0" smtClean="0">
                <a:ln w="19050"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dist="63500" dir="2700000" algn="tl" rotWithShape="0">
                    <a:srgbClr val="92D050">
                      <a:alpha val="80000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การแต่งแร่</a:t>
            </a:r>
            <a:endParaRPr lang="en-US" sz="8000" b="1" dirty="0">
              <a:ln w="19050">
                <a:noFill/>
              </a:ln>
              <a:solidFill>
                <a:schemeClr val="accent3">
                  <a:lumMod val="50000"/>
                </a:schemeClr>
              </a:solidFill>
              <a:effectLst>
                <a:outerShdw blurRad="50800" dist="63500" dir="2700000" algn="tl" rotWithShape="0">
                  <a:srgbClr val="92D050">
                    <a:alpha val="80000"/>
                  </a:srgbClr>
                </a:outerShdw>
              </a:effectLst>
              <a:latin typeface="JasmineUPC" pitchFamily="18" charset="-34"/>
              <a:cs typeface="JasmineUPC" pitchFamily="18" charset="-34"/>
            </a:endParaRPr>
          </a:p>
        </p:txBody>
      </p:sp>
      <p:pic>
        <p:nvPicPr>
          <p:cNvPr id="19460" name="Picture 4" descr="http://www.kroobannok.com/news_pic/p2026953003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48992" y="3816750"/>
            <a:ext cx="3312368" cy="2852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49235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18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18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8864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8000" b="1" dirty="0" smtClean="0">
                <a:solidFill>
                  <a:srgbClr val="FFFF00"/>
                </a:solidFill>
                <a:effectLst>
                  <a:outerShdw blurRad="50800" dist="63500" dir="2700000" algn="tl" rotWithShape="0">
                    <a:prstClr val="black">
                      <a:alpha val="80000"/>
                    </a:prstClr>
                  </a:outerShdw>
                </a:effectLst>
                <a:latin typeface="JasmineUPC" pitchFamily="18" charset="-34"/>
                <a:cs typeface="JasmineUPC" pitchFamily="18" charset="-34"/>
              </a:rPr>
              <a:t>สาระสำคัญ</a:t>
            </a:r>
            <a:endParaRPr lang="en-US" sz="8000" b="1" dirty="0">
              <a:solidFill>
                <a:srgbClr val="FFFF00"/>
              </a:solidFill>
              <a:effectLst>
                <a:outerShdw blurRad="50800" dist="63500" dir="2700000" algn="tl" rotWithShape="0">
                  <a:prstClr val="black">
                    <a:alpha val="80000"/>
                  </a:prstClr>
                </a:outerShdw>
              </a:effectLst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2132856"/>
            <a:ext cx="80648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en-US" sz="4400" b="1" dirty="0" smtClean="0">
                <a:latin typeface="FreesiaUPC" pitchFamily="34" charset="-34"/>
                <a:cs typeface="FreesiaUPC" pitchFamily="34" charset="-34"/>
              </a:rPr>
              <a:t>	</a:t>
            </a:r>
            <a:r>
              <a:rPr lang="th-TH" sz="48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latin typeface="FreesiaUPC" pitchFamily="34" charset="-34"/>
                <a:cs typeface="FreesiaUPC" pitchFamily="34" charset="-34"/>
              </a:rPr>
              <a:t>แร่ เป็นธาตุหรือสารประกอบทางเคมีที่มีสถานะเป็นของแข็ง ซึ่งมีคุณสมบัติเฉพาะตัวและมีคุณค่าในตัวเอง</a:t>
            </a:r>
            <a:endParaRPr lang="en-US" sz="4800" b="1" dirty="0">
              <a:ln w="12700">
                <a:solidFill>
                  <a:schemeClr val="tx1"/>
                </a:solidFill>
              </a:ln>
              <a:solidFill>
                <a:srgbClr val="0070C0"/>
              </a:solidFill>
              <a:latin typeface="FreesiaUPC" pitchFamily="34" charset="-34"/>
              <a:cs typeface="FreesiaUPC" pitchFamily="34" charset="-34"/>
            </a:endParaRPr>
          </a:p>
        </p:txBody>
      </p:sp>
      <p:pic>
        <p:nvPicPr>
          <p:cNvPr id="3074" name="Picture 2" descr="http://school.obec.go.th/paeng/ACTIVITIES/2552/CAMP/P101023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662483">
            <a:off x="5271641" y="4147443"/>
            <a:ext cx="3634777" cy="2262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15192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02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02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6804248" cy="14847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8000" b="1" dirty="0" smtClean="0">
                <a:ln w="19050"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dist="63500" dir="2700000" algn="tl" rotWithShape="0">
                    <a:srgbClr val="92D050">
                      <a:alpha val="80000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ความหมายของแร่</a:t>
            </a:r>
            <a:endParaRPr lang="en-US" sz="8000" b="1" dirty="0">
              <a:ln w="19050">
                <a:noFill/>
              </a:ln>
              <a:solidFill>
                <a:schemeClr val="accent3">
                  <a:lumMod val="50000"/>
                </a:schemeClr>
              </a:solidFill>
              <a:effectLst>
                <a:outerShdw blurRad="50800" dist="63500" dir="2700000" algn="tl" rotWithShape="0">
                  <a:srgbClr val="92D050">
                    <a:alpha val="80000"/>
                  </a:srgbClr>
                </a:outerShdw>
              </a:effectLst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1772816"/>
            <a:ext cx="78488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en-US" sz="4400" b="1" dirty="0" smtClean="0">
                <a:latin typeface="FreesiaUPC" pitchFamily="34" charset="-34"/>
                <a:cs typeface="FreesiaUPC" pitchFamily="34" charset="-34"/>
              </a:rPr>
              <a:t>	</a:t>
            </a:r>
            <a:r>
              <a:rPr lang="th-TH" sz="48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แร่ หมายถึง ธาตุหรือสารประกอบทางเคมีที่มีสถานะเป็นของแข็งซึ่งมีคุณสมบัติเฉพาะตัวและมีคุณค่าในตัวเอง</a:t>
            </a:r>
          </a:p>
        </p:txBody>
      </p:sp>
      <p:pic>
        <p:nvPicPr>
          <p:cNvPr id="4098" name="Picture 2" descr="http://www.thaigoodview.com/files/u87600/gneis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008955"/>
            <a:ext cx="3024336" cy="2588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5307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03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03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31640" y="1772815"/>
            <a:ext cx="7812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5400" b="1" dirty="0" smtClean="0">
                <a:ln w="1270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รูปผลึก</a:t>
            </a:r>
          </a:p>
        </p:txBody>
      </p:sp>
      <p:sp>
        <p:nvSpPr>
          <p:cNvPr id="4" name="Regular Pentagon 3"/>
          <p:cNvSpPr/>
          <p:nvPr/>
        </p:nvSpPr>
        <p:spPr>
          <a:xfrm>
            <a:off x="323528" y="1700808"/>
            <a:ext cx="936104" cy="864096"/>
          </a:xfrm>
          <a:prstGeom prst="pentagon">
            <a:avLst/>
          </a:prstGeom>
          <a:gradFill>
            <a:gsLst>
              <a:gs pos="0">
                <a:schemeClr val="accent3">
                  <a:lumMod val="50000"/>
                </a:schemeClr>
              </a:gs>
              <a:gs pos="50000">
                <a:schemeClr val="accent3">
                  <a:lumMod val="75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ln w="12700">
                  <a:solidFill>
                    <a:schemeClr val="tx1"/>
                  </a:solidFill>
                </a:ln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1</a:t>
            </a:r>
            <a:endParaRPr lang="en-US" sz="5400" b="1" dirty="0">
              <a:ln w="12700">
                <a:solidFill>
                  <a:schemeClr val="tx1"/>
                </a:solidFill>
              </a:ln>
              <a:solidFill>
                <a:srgbClr val="FFFF00"/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2926978"/>
            <a:ext cx="82089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en-US" sz="4400" b="1" dirty="0" smtClean="0">
                <a:latin typeface="FreesiaUPC" pitchFamily="34" charset="-34"/>
                <a:cs typeface="FreesiaUPC" pitchFamily="34" charset="-34"/>
              </a:rPr>
              <a:t>	</a:t>
            </a:r>
            <a:r>
              <a:rPr lang="th-TH" sz="48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เป็นคุณสมบัติเฉพาะตัวของแร่ที่เกิดจากการจัดวางตัวอย่างเป็นระเบียบของหน่วยโครงสร้างภายในของแร่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6804248" cy="14847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8000" b="1" dirty="0" smtClean="0">
                <a:ln w="19050"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dist="63500" dir="2700000" algn="tl" rotWithShape="0">
                    <a:srgbClr val="92D050">
                      <a:alpha val="80000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คุณสมบัติของแร่</a:t>
            </a:r>
            <a:endParaRPr lang="en-US" sz="8000" b="1" dirty="0">
              <a:ln w="19050">
                <a:noFill/>
              </a:ln>
              <a:solidFill>
                <a:schemeClr val="accent3">
                  <a:lumMod val="50000"/>
                </a:schemeClr>
              </a:solidFill>
              <a:effectLst>
                <a:outerShdw blurRad="50800" dist="63500" dir="2700000" algn="tl" rotWithShape="0">
                  <a:srgbClr val="92D050">
                    <a:alpha val="80000"/>
                  </a:srgbClr>
                </a:outerShdw>
              </a:effectLst>
              <a:latin typeface="JasmineUPC" pitchFamily="18" charset="-34"/>
              <a:cs typeface="JasmineUPC" pitchFamily="18" charset="-34"/>
            </a:endParaRPr>
          </a:p>
        </p:txBody>
      </p:sp>
      <p:pic>
        <p:nvPicPr>
          <p:cNvPr id="5122" name="Picture 2" descr="http://cphairat.tripod.com/Fluorite1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11556" b="67111" l="16667" r="8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322" t="11617" r="19164" b="35380"/>
          <a:stretch/>
        </p:blipFill>
        <p:spPr bwMode="auto">
          <a:xfrm>
            <a:off x="5739827" y="4696692"/>
            <a:ext cx="3152653" cy="1884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73156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04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04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04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31640" y="1772815"/>
            <a:ext cx="7812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5400" b="1" dirty="0" smtClean="0">
                <a:ln w="1270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สี</a:t>
            </a:r>
          </a:p>
        </p:txBody>
      </p:sp>
      <p:sp>
        <p:nvSpPr>
          <p:cNvPr id="4" name="Regular Pentagon 3"/>
          <p:cNvSpPr/>
          <p:nvPr/>
        </p:nvSpPr>
        <p:spPr>
          <a:xfrm>
            <a:off x="323528" y="1700808"/>
            <a:ext cx="936104" cy="864096"/>
          </a:xfrm>
          <a:prstGeom prst="pentagon">
            <a:avLst/>
          </a:prstGeom>
          <a:gradFill>
            <a:gsLst>
              <a:gs pos="0">
                <a:schemeClr val="accent3">
                  <a:lumMod val="50000"/>
                </a:schemeClr>
              </a:gs>
              <a:gs pos="50000">
                <a:schemeClr val="accent3">
                  <a:lumMod val="75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ln w="12700">
                  <a:solidFill>
                    <a:schemeClr val="tx1"/>
                  </a:solidFill>
                </a:ln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2</a:t>
            </a:r>
            <a:endParaRPr lang="en-US" sz="5400" b="1" dirty="0">
              <a:ln w="12700">
                <a:solidFill>
                  <a:schemeClr val="tx1"/>
                </a:solidFill>
              </a:ln>
              <a:solidFill>
                <a:srgbClr val="FFFF00"/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2926978"/>
            <a:ext cx="82089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en-US" sz="4400" b="1" dirty="0" smtClean="0">
                <a:latin typeface="FreesiaUPC" pitchFamily="34" charset="-34"/>
                <a:cs typeface="FreesiaUPC" pitchFamily="34" charset="-34"/>
              </a:rPr>
              <a:t>	</a:t>
            </a:r>
            <a:r>
              <a:rPr lang="th-TH" sz="48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เป็นคุณสมบัติที่เด่นชัดของแร่ หากจะกำหนดชนิดของแร่จากสีเป็นการกำหนดแบบคร่าวๆ เท่านั้น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6804248" cy="14847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8000" b="1" dirty="0" smtClean="0">
                <a:ln w="19050"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dist="63500" dir="2700000" algn="tl" rotWithShape="0">
                    <a:srgbClr val="92D050">
                      <a:alpha val="80000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คุณสมบัติของแร่</a:t>
            </a:r>
            <a:endParaRPr lang="en-US" sz="8000" b="1" dirty="0">
              <a:ln w="19050">
                <a:noFill/>
              </a:ln>
              <a:solidFill>
                <a:schemeClr val="accent3">
                  <a:lumMod val="50000"/>
                </a:schemeClr>
              </a:solidFill>
              <a:effectLst>
                <a:outerShdw blurRad="50800" dist="63500" dir="2700000" algn="tl" rotWithShape="0">
                  <a:srgbClr val="92D050">
                    <a:alpha val="80000"/>
                  </a:srgbClr>
                </a:outerShdw>
              </a:effectLst>
              <a:latin typeface="JasmineUPC" pitchFamily="18" charset="-34"/>
              <a:cs typeface="JasmineUPC" pitchFamily="18" charset="-34"/>
            </a:endParaRPr>
          </a:p>
        </p:txBody>
      </p:sp>
      <p:pic>
        <p:nvPicPr>
          <p:cNvPr id="6146" name="Picture 2" descr="http://asvanytan.nyf.hu/files_asvany/images/apatite2.preview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595" t="8814" r="21637" b="8490"/>
          <a:stretch/>
        </p:blipFill>
        <p:spPr bwMode="auto">
          <a:xfrm>
            <a:off x="7065875" y="4437112"/>
            <a:ext cx="1454669" cy="2102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images.thaiza.com/108/108_20120308111209.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4706" b="95882" l="288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03653" y="4604009"/>
            <a:ext cx="2562222" cy="1935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4611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05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05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31640" y="1772815"/>
            <a:ext cx="7812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5400" b="1" dirty="0" smtClean="0">
                <a:ln w="1270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สีผงละเอียด</a:t>
            </a:r>
          </a:p>
        </p:txBody>
      </p:sp>
      <p:sp>
        <p:nvSpPr>
          <p:cNvPr id="4" name="Regular Pentagon 3"/>
          <p:cNvSpPr/>
          <p:nvPr/>
        </p:nvSpPr>
        <p:spPr>
          <a:xfrm>
            <a:off x="323528" y="1700808"/>
            <a:ext cx="936104" cy="864096"/>
          </a:xfrm>
          <a:prstGeom prst="pentagon">
            <a:avLst/>
          </a:prstGeom>
          <a:gradFill>
            <a:gsLst>
              <a:gs pos="0">
                <a:schemeClr val="accent3">
                  <a:lumMod val="50000"/>
                </a:schemeClr>
              </a:gs>
              <a:gs pos="50000">
                <a:schemeClr val="accent3">
                  <a:lumMod val="75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2700">
                  <a:solidFill>
                    <a:schemeClr val="tx1"/>
                  </a:solidFill>
                </a:ln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7544" y="2926978"/>
            <a:ext cx="82089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en-US" sz="4400" b="1" dirty="0" smtClean="0">
                <a:latin typeface="FreesiaUPC" pitchFamily="34" charset="-34"/>
                <a:cs typeface="FreesiaUPC" pitchFamily="34" charset="-34"/>
              </a:rPr>
              <a:t>	</a:t>
            </a:r>
            <a:r>
              <a:rPr lang="th-TH" sz="48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จะมีความแตกต่างจากสีของแร่ วิธีการดูทำได้โดยการนำแร่ไปขีดลงบนแผ่นกระเบื้องที่ไม่ได้ทำการเคลือบ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6804248" cy="14847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8000" b="1" dirty="0" smtClean="0">
                <a:ln w="19050"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dist="63500" dir="2700000" algn="tl" rotWithShape="0">
                    <a:srgbClr val="92D050">
                      <a:alpha val="80000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คุณสมบัติของแร่</a:t>
            </a:r>
            <a:endParaRPr lang="en-US" sz="8000" b="1" dirty="0">
              <a:ln w="19050">
                <a:noFill/>
              </a:ln>
              <a:solidFill>
                <a:schemeClr val="accent3">
                  <a:lumMod val="50000"/>
                </a:schemeClr>
              </a:solidFill>
              <a:effectLst>
                <a:outerShdw blurRad="50800" dist="63500" dir="2700000" algn="tl" rotWithShape="0">
                  <a:srgbClr val="92D050">
                    <a:alpha val="80000"/>
                  </a:srgbClr>
                </a:outerShdw>
              </a:effectLst>
              <a:latin typeface="JasmineUPC" pitchFamily="18" charset="-34"/>
              <a:cs typeface="JasmineUPC" pitchFamily="18" charset="-34"/>
            </a:endParaRPr>
          </a:p>
        </p:txBody>
      </p:sp>
      <p:pic>
        <p:nvPicPr>
          <p:cNvPr id="7170" name="Picture 2" descr="http://geothai.net/gneiss/images/stories/article_image/mineral_physicalproperties/GT_streakcolor.gif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1695" b="96610" l="0" r="9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92545" y="4479378"/>
            <a:ext cx="2555919" cy="2261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67443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06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06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31640" y="1772815"/>
            <a:ext cx="7812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5400" b="1" dirty="0" smtClean="0">
                <a:ln w="1270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แร่ประกอบหิน</a:t>
            </a:r>
          </a:p>
        </p:txBody>
      </p:sp>
      <p:sp>
        <p:nvSpPr>
          <p:cNvPr id="4" name="Regular Pentagon 3"/>
          <p:cNvSpPr/>
          <p:nvPr/>
        </p:nvSpPr>
        <p:spPr>
          <a:xfrm>
            <a:off x="323528" y="1700808"/>
            <a:ext cx="936104" cy="864096"/>
          </a:xfrm>
          <a:prstGeom prst="pentagon">
            <a:avLst/>
          </a:prstGeom>
          <a:gradFill>
            <a:gsLst>
              <a:gs pos="0">
                <a:schemeClr val="accent3">
                  <a:lumMod val="50000"/>
                </a:schemeClr>
              </a:gs>
              <a:gs pos="50000">
                <a:schemeClr val="accent3">
                  <a:lumMod val="75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ln w="12700">
                  <a:solidFill>
                    <a:schemeClr val="tx1"/>
                  </a:solidFill>
                </a:ln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1</a:t>
            </a:r>
            <a:endParaRPr lang="en-US" sz="5400" b="1" dirty="0">
              <a:ln w="12700">
                <a:solidFill>
                  <a:schemeClr val="tx1"/>
                </a:solidFill>
              </a:ln>
              <a:solidFill>
                <a:srgbClr val="FFFF00"/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2926978"/>
            <a:ext cx="82089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en-US" sz="4400" b="1" dirty="0" smtClean="0">
                <a:latin typeface="FreesiaUPC" pitchFamily="34" charset="-34"/>
                <a:cs typeface="FreesiaUPC" pitchFamily="34" charset="-34"/>
              </a:rPr>
              <a:t>	</a:t>
            </a:r>
            <a:r>
              <a:rPr lang="th-TH" sz="48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แร่ที่เป็นส่วนประกอบของหิน แร่ประกอบหินแต่ละชนิดกระจายอยู่ในเนื้อหินแยกออกมาใช้ได้ยาก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6804248" cy="14847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8000" b="1" dirty="0" smtClean="0">
                <a:ln w="19050"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dist="63500" dir="2700000" algn="tl" rotWithShape="0">
                    <a:srgbClr val="92D050">
                      <a:alpha val="80000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การแบ่งชนิดของแร่</a:t>
            </a:r>
            <a:endParaRPr lang="en-US" sz="8000" b="1" dirty="0">
              <a:ln w="19050">
                <a:noFill/>
              </a:ln>
              <a:solidFill>
                <a:schemeClr val="accent3">
                  <a:lumMod val="50000"/>
                </a:schemeClr>
              </a:solidFill>
              <a:effectLst>
                <a:outerShdw blurRad="50800" dist="63500" dir="2700000" algn="tl" rotWithShape="0">
                  <a:srgbClr val="92D050">
                    <a:alpha val="80000"/>
                  </a:srgbClr>
                </a:outerShdw>
              </a:effectLst>
              <a:latin typeface="JasmineUPC" pitchFamily="18" charset="-34"/>
              <a:cs typeface="JasmineUPC" pitchFamily="18" charset="-34"/>
            </a:endParaRPr>
          </a:p>
        </p:txBody>
      </p:sp>
      <p:pic>
        <p:nvPicPr>
          <p:cNvPr id="8194" name="Picture 2" descr="http://www.nectec.or.th/oncc/province/pictures/s11/ranon2-709-1-1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0" b="76164" l="26182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656" r="11095" b="24043"/>
          <a:stretch/>
        </p:blipFill>
        <p:spPr bwMode="auto">
          <a:xfrm>
            <a:off x="6094926" y="4365104"/>
            <a:ext cx="2581530" cy="2234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16114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07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07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07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31640" y="1772815"/>
            <a:ext cx="7812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5400" b="1" dirty="0" smtClean="0">
                <a:ln w="1270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แร่เศรษฐกิจและอุตสาหกรรม</a:t>
            </a:r>
          </a:p>
        </p:txBody>
      </p:sp>
      <p:sp>
        <p:nvSpPr>
          <p:cNvPr id="4" name="Regular Pentagon 3"/>
          <p:cNvSpPr/>
          <p:nvPr/>
        </p:nvSpPr>
        <p:spPr>
          <a:xfrm>
            <a:off x="323528" y="1700808"/>
            <a:ext cx="936104" cy="864096"/>
          </a:xfrm>
          <a:prstGeom prst="pentagon">
            <a:avLst/>
          </a:prstGeom>
          <a:gradFill>
            <a:gsLst>
              <a:gs pos="0">
                <a:schemeClr val="accent3">
                  <a:lumMod val="50000"/>
                </a:schemeClr>
              </a:gs>
              <a:gs pos="50000">
                <a:schemeClr val="accent3">
                  <a:lumMod val="75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2700">
                  <a:solidFill>
                    <a:schemeClr val="tx1"/>
                  </a:solidFill>
                </a:ln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7544" y="2926978"/>
            <a:ext cx="82089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en-US" sz="4400" b="1" dirty="0" smtClean="0">
                <a:latin typeface="FreesiaUPC" pitchFamily="34" charset="-34"/>
                <a:cs typeface="FreesiaUPC" pitchFamily="34" charset="-34"/>
              </a:rPr>
              <a:t>	</a:t>
            </a:r>
            <a:r>
              <a:rPr lang="th-TH" sz="48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แร่ที่มีค่าทางเศรษฐกิจและมีปริมาณมากพอที่จะนำมาใช้ประโยชน์ทางอุตสาหกรรมได้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6804248" cy="14847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8000" b="1" dirty="0" smtClean="0">
                <a:ln w="19050"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dist="63500" dir="2700000" algn="tl" rotWithShape="0">
                    <a:srgbClr val="92D050">
                      <a:alpha val="80000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การแบ่งชนิดของแร่</a:t>
            </a:r>
            <a:endParaRPr lang="en-US" sz="8000" b="1" dirty="0">
              <a:ln w="19050">
                <a:noFill/>
              </a:ln>
              <a:solidFill>
                <a:schemeClr val="accent3">
                  <a:lumMod val="50000"/>
                </a:schemeClr>
              </a:solidFill>
              <a:effectLst>
                <a:outerShdw blurRad="50800" dist="63500" dir="2700000" algn="tl" rotWithShape="0">
                  <a:srgbClr val="92D050">
                    <a:alpha val="80000"/>
                  </a:srgbClr>
                </a:outerShdw>
              </a:effectLst>
              <a:latin typeface="JasmineUPC" pitchFamily="18" charset="-34"/>
              <a:cs typeface="JasmineUPC" pitchFamily="18" charset="-34"/>
            </a:endParaRPr>
          </a:p>
        </p:txBody>
      </p:sp>
      <p:pic>
        <p:nvPicPr>
          <p:cNvPr id="9220" name="Picture 4" descr="http://image.free.in.th/z/ij/snzt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3158" b="77895" l="33701" r="664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139" r="33931" b="25647"/>
          <a:stretch/>
        </p:blipFill>
        <p:spPr bwMode="auto">
          <a:xfrm>
            <a:off x="5580112" y="4479874"/>
            <a:ext cx="3204356" cy="2101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54535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08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08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31640" y="1772815"/>
            <a:ext cx="7812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5400" b="1" dirty="0" smtClean="0">
                <a:ln w="1270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เหมืองขุด</a:t>
            </a:r>
          </a:p>
        </p:txBody>
      </p:sp>
      <p:sp>
        <p:nvSpPr>
          <p:cNvPr id="4" name="Regular Pentagon 3"/>
          <p:cNvSpPr/>
          <p:nvPr/>
        </p:nvSpPr>
        <p:spPr>
          <a:xfrm>
            <a:off x="323528" y="1700808"/>
            <a:ext cx="936104" cy="864096"/>
          </a:xfrm>
          <a:prstGeom prst="pentagon">
            <a:avLst/>
          </a:prstGeom>
          <a:gradFill>
            <a:gsLst>
              <a:gs pos="0">
                <a:schemeClr val="accent3">
                  <a:lumMod val="50000"/>
                </a:schemeClr>
              </a:gs>
              <a:gs pos="50000">
                <a:schemeClr val="accent3">
                  <a:lumMod val="75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ln w="12700">
                  <a:solidFill>
                    <a:schemeClr val="tx1"/>
                  </a:solidFill>
                </a:ln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1</a:t>
            </a:r>
            <a:endParaRPr lang="en-US" sz="5400" b="1" dirty="0">
              <a:ln w="12700">
                <a:solidFill>
                  <a:schemeClr val="tx1"/>
                </a:solidFill>
              </a:ln>
              <a:solidFill>
                <a:srgbClr val="FFFF00"/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2708920"/>
            <a:ext cx="82089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en-US" sz="4400" b="1" dirty="0" smtClean="0">
                <a:latin typeface="FreesiaUPC" pitchFamily="34" charset="-34"/>
                <a:cs typeface="FreesiaUPC" pitchFamily="34" charset="-34"/>
              </a:rPr>
              <a:t>	</a:t>
            </a:r>
            <a:r>
              <a:rPr lang="th-TH" sz="48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เป็นการทำเหมืองโดยใช้เครื่องจักรและอุปกรณ์ทำเหมืองติดตั้งบนเรือโป๊ะ โดยขุดแต่ปนดินทรายด้วยเครื่องตัก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6804248" cy="14847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8000" b="1" dirty="0" smtClean="0">
                <a:ln w="19050"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dist="63500" dir="2700000" algn="tl" rotWithShape="0">
                    <a:srgbClr val="92D050">
                      <a:alpha val="80000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การทำเหมืองแร่</a:t>
            </a:r>
            <a:endParaRPr lang="en-US" sz="8000" b="1" dirty="0">
              <a:ln w="19050">
                <a:noFill/>
              </a:ln>
              <a:solidFill>
                <a:schemeClr val="accent3">
                  <a:lumMod val="50000"/>
                </a:schemeClr>
              </a:solidFill>
              <a:effectLst>
                <a:outerShdw blurRad="50800" dist="63500" dir="2700000" algn="tl" rotWithShape="0">
                  <a:srgbClr val="92D050">
                    <a:alpha val="80000"/>
                  </a:srgbClr>
                </a:outerShdw>
              </a:effectLst>
              <a:latin typeface="JasmineUPC" pitchFamily="18" charset="-34"/>
              <a:cs typeface="JasmineUPC" pitchFamily="18" charset="-34"/>
            </a:endParaRPr>
          </a:p>
        </p:txBody>
      </p:sp>
      <p:pic>
        <p:nvPicPr>
          <p:cNvPr id="11272" name="Picture 8" descr="http://www.phuketoldtownhostel.com/images/history_1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5816" y="5229685"/>
            <a:ext cx="3734594" cy="1419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05737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09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09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09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114</Words>
  <Application>Microsoft Office PowerPoint</Application>
  <PresentationFormat>นำเสนอทางหน้าจอ (4:3)</PresentationFormat>
  <Paragraphs>63</Paragraphs>
  <Slides>18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18</vt:i4>
      </vt:variant>
    </vt:vector>
  </HeadingPairs>
  <TitlesOfParts>
    <vt:vector size="19" baseType="lpstr">
      <vt:lpstr>Office Theme</vt:lpstr>
      <vt:lpstr>ภาพนิ่ง 1</vt:lpstr>
      <vt:lpstr>ภาพนิ่ง 2</vt:lpstr>
      <vt:lpstr>ภาพนิ่ง 3</vt:lpstr>
      <vt:lpstr>ภาพนิ่ง 4</vt:lpstr>
      <vt:lpstr>ภาพนิ่ง 5</vt:lpstr>
      <vt:lpstr>ภาพนิ่ง 6</vt:lpstr>
      <vt:lpstr>ภาพนิ่ง 7</vt:lpstr>
      <vt:lpstr>ภาพนิ่ง 8</vt:lpstr>
      <vt:lpstr>ภาพนิ่ง 9</vt:lpstr>
      <vt:lpstr>ภาพนิ่ง 10</vt:lpstr>
      <vt:lpstr>ภาพนิ่ง 11</vt:lpstr>
      <vt:lpstr>ภาพนิ่ง 12</vt:lpstr>
      <vt:lpstr>ภาพนิ่ง 13</vt:lpstr>
      <vt:lpstr>ภาพนิ่ง 14</vt:lpstr>
      <vt:lpstr>ภาพนิ่ง 15</vt:lpstr>
      <vt:lpstr>ภาพนิ่ง 16</vt:lpstr>
      <vt:lpstr>ภาพนิ่ง 17</vt:lpstr>
      <vt:lpstr>ภาพนิ่ง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peak</dc:creator>
  <cp:lastModifiedBy>Miki</cp:lastModifiedBy>
  <cp:revision>18</cp:revision>
  <dcterms:created xsi:type="dcterms:W3CDTF">2013-04-26T15:28:40Z</dcterms:created>
  <dcterms:modified xsi:type="dcterms:W3CDTF">2013-05-31T02:19:54Z</dcterms:modified>
</cp:coreProperties>
</file>