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313" r:id="rId5"/>
    <p:sldId id="314" r:id="rId6"/>
    <p:sldId id="315" r:id="rId7"/>
    <p:sldId id="302" r:id="rId8"/>
    <p:sldId id="303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0.wav"/><Relationship Id="rId7" Type="http://schemas.openxmlformats.org/officeDocument/2006/relationships/image" Target="../media/image10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5.wav"/><Relationship Id="rId7" Type="http://schemas.microsoft.com/office/2007/relationships/hdphoto" Target="../media/hdphoto2.wdp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4.wav"/><Relationship Id="rId7" Type="http://schemas.openxmlformats.org/officeDocument/2006/relationships/image" Target="../media/image10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16</a:t>
            </a:r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 การกัดกร่อนและการป้องกัน</a:t>
            </a:r>
            <a:endParaRPr lang="en-US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6386" name="Picture 2" descr="http://www.foodnetworksolution.com/uploaded/1Corrosion%20520x2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2" t="7222" r="7693" b="7983"/>
          <a:stretch/>
        </p:blipFill>
        <p:spPr bwMode="auto">
          <a:xfrm>
            <a:off x="-2380" y="3046988"/>
            <a:ext cx="9148046" cy="381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รูปแบบของการกัดกร่อน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323528" y="1742923"/>
            <a:ext cx="8280920" cy="1211187"/>
            <a:chOff x="323528" y="1742923"/>
            <a:chExt cx="8280920" cy="1211187"/>
          </a:xfrm>
        </p:grpSpPr>
        <p:sp>
          <p:nvSpPr>
            <p:cNvPr id="6" name="Rectangle 5"/>
            <p:cNvSpPr/>
            <p:nvPr/>
          </p:nvSpPr>
          <p:spPr>
            <a:xfrm>
              <a:off x="1403648" y="2064289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การกัดกร่อนที่สม่ำเสมอ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7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42923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กลุ่ม 15"/>
          <p:cNvGrpSpPr/>
          <p:nvPr/>
        </p:nvGrpSpPr>
        <p:grpSpPr>
          <a:xfrm>
            <a:off x="323528" y="2852936"/>
            <a:ext cx="8280920" cy="1211187"/>
            <a:chOff x="323528" y="2852936"/>
            <a:chExt cx="8280920" cy="1211187"/>
          </a:xfrm>
        </p:grpSpPr>
        <p:sp>
          <p:nvSpPr>
            <p:cNvPr id="9" name="Rectangle 8"/>
            <p:cNvSpPr/>
            <p:nvPr/>
          </p:nvSpPr>
          <p:spPr>
            <a:xfrm>
              <a:off x="1403648" y="3174302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การกัดกร่อนแบบเกิดหลุม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10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52936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กลุ่ม 16"/>
          <p:cNvGrpSpPr/>
          <p:nvPr/>
        </p:nvGrpSpPr>
        <p:grpSpPr>
          <a:xfrm>
            <a:off x="326261" y="4060128"/>
            <a:ext cx="8280920" cy="1211187"/>
            <a:chOff x="326261" y="4060128"/>
            <a:chExt cx="8280920" cy="1211187"/>
          </a:xfrm>
        </p:grpSpPr>
        <p:sp>
          <p:nvSpPr>
            <p:cNvPr id="11" name="Rectangle 10"/>
            <p:cNvSpPr/>
            <p:nvPr/>
          </p:nvSpPr>
          <p:spPr>
            <a:xfrm>
              <a:off x="1406381" y="4381494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การกัดกร่อนในช่องว่าง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12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1" y="4060128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กลุ่ม 17"/>
          <p:cNvGrpSpPr/>
          <p:nvPr/>
        </p:nvGrpSpPr>
        <p:grpSpPr>
          <a:xfrm>
            <a:off x="326261" y="5170141"/>
            <a:ext cx="8280920" cy="1211187"/>
            <a:chOff x="326261" y="5170141"/>
            <a:chExt cx="8280920" cy="1211187"/>
          </a:xfrm>
        </p:grpSpPr>
        <p:sp>
          <p:nvSpPr>
            <p:cNvPr id="13" name="Rectangle 12"/>
            <p:cNvSpPr/>
            <p:nvPr/>
          </p:nvSpPr>
          <p:spPr>
            <a:xfrm>
              <a:off x="1406381" y="5491507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การกัดกร่อนระหว่างเกรน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14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1" y="5170141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http://upload.wikimedia.org/wikipedia/commons/thumb/b/bb/Rust_and_dirt.jpg/220px-Rust_and_dir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1955" y="4791108"/>
            <a:ext cx="1820891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1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รูปแบบของการกัดกร่อน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323528" y="1742923"/>
            <a:ext cx="8280920" cy="1211187"/>
            <a:chOff x="323528" y="1742923"/>
            <a:chExt cx="8280920" cy="1211187"/>
          </a:xfrm>
        </p:grpSpPr>
        <p:sp>
          <p:nvSpPr>
            <p:cNvPr id="6" name="Rectangle 5"/>
            <p:cNvSpPr/>
            <p:nvPr/>
          </p:nvSpPr>
          <p:spPr>
            <a:xfrm>
              <a:off x="1403648" y="2064289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การกัดกร่อนแบบ</a:t>
              </a:r>
              <a:r>
                <a:rPr lang="th-TH" sz="5400" b="1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กัล</a:t>
              </a:r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วา</a:t>
              </a:r>
              <a:r>
                <a:rPr lang="th-TH" sz="5400" b="1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นิก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7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42923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กลุ่ม 15"/>
          <p:cNvGrpSpPr/>
          <p:nvPr/>
        </p:nvGrpSpPr>
        <p:grpSpPr>
          <a:xfrm>
            <a:off x="323528" y="2852936"/>
            <a:ext cx="8280920" cy="1211187"/>
            <a:chOff x="323528" y="2852936"/>
            <a:chExt cx="8280920" cy="1211187"/>
          </a:xfrm>
        </p:grpSpPr>
        <p:sp>
          <p:nvSpPr>
            <p:cNvPr id="9" name="Rectangle 8"/>
            <p:cNvSpPr/>
            <p:nvPr/>
          </p:nvSpPr>
          <p:spPr>
            <a:xfrm>
              <a:off x="1403648" y="3174302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การกัดกร่อนจากการเสียดสี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10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52936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กลุ่ม 16"/>
          <p:cNvGrpSpPr/>
          <p:nvPr/>
        </p:nvGrpSpPr>
        <p:grpSpPr>
          <a:xfrm>
            <a:off x="326261" y="4060128"/>
            <a:ext cx="8280920" cy="1211187"/>
            <a:chOff x="326261" y="4060128"/>
            <a:chExt cx="8280920" cy="1211187"/>
          </a:xfrm>
        </p:grpSpPr>
        <p:sp>
          <p:nvSpPr>
            <p:cNvPr id="11" name="Rectangle 10"/>
            <p:cNvSpPr/>
            <p:nvPr/>
          </p:nvSpPr>
          <p:spPr>
            <a:xfrm>
              <a:off x="1406381" y="4381494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การกัดกร่อนแบบชะล้าง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12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1" y="4060128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กลุ่ม 17"/>
          <p:cNvGrpSpPr/>
          <p:nvPr/>
        </p:nvGrpSpPr>
        <p:grpSpPr>
          <a:xfrm>
            <a:off x="326261" y="5170141"/>
            <a:ext cx="8280920" cy="1211187"/>
            <a:chOff x="326261" y="5170141"/>
            <a:chExt cx="8280920" cy="1211187"/>
          </a:xfrm>
        </p:grpSpPr>
        <p:sp>
          <p:nvSpPr>
            <p:cNvPr id="13" name="Rectangle 12"/>
            <p:cNvSpPr/>
            <p:nvPr/>
          </p:nvSpPr>
          <p:spPr>
            <a:xfrm>
              <a:off x="1406381" y="5491507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การกัดกร่อนแบบแรงเค้น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14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1" y="5170141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://3.bp.blogspot.com/_39fGOBwj7eQ/S_vD564euqI/AAAAAAAAAEA/DKBjS2x-Mpo/s1600/corrosion_uniform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42" t="16877" r="22262"/>
          <a:stretch/>
        </p:blipFill>
        <p:spPr bwMode="auto">
          <a:xfrm>
            <a:off x="7285991" y="4221088"/>
            <a:ext cx="1606489" cy="2208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54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การป้องกันการกัดกร่อน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285720" y="1785926"/>
            <a:ext cx="8318728" cy="2708678"/>
            <a:chOff x="285720" y="1785926"/>
            <a:chExt cx="8318728" cy="2708678"/>
          </a:xfrm>
        </p:grpSpPr>
        <p:sp>
          <p:nvSpPr>
            <p:cNvPr id="6" name="Rectangle 5"/>
            <p:cNvSpPr/>
            <p:nvPr/>
          </p:nvSpPr>
          <p:spPr>
            <a:xfrm>
              <a:off x="1403648" y="2064289"/>
              <a:ext cx="7200800" cy="860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63500" dir="2700000" algn="tl" rotWithShape="0">
                      <a:schemeClr val="tx1">
                        <a:alpha val="60000"/>
                      </a:scheme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การเคลือบผิวด้วยสี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7" name="Picture 2" descr="http://3.bp.blogspot.com/_39fGOBwj7eQ/TUEyLv-rRxI/AAAAAAAAAgg/oqeou6QOxVE/s1600/CUI_S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257" b="98785" l="9941" r="99555">
                          <a14:foregroundMark x1="25074" y1="95486" x2="13205" y2="84375"/>
                          <a14:foregroundMark x1="30861" y1="88194" x2="52671" y2="63368"/>
                          <a14:backgroundMark x1="13056" y1="87674" x2="21365" y2="97049"/>
                          <a14:backgroundMark x1="24481" y1="96701" x2="37834" y2="83160"/>
                          <a14:backgroundMark x1="36499" y1="83854" x2="89466" y2="21181"/>
                          <a14:backgroundMark x1="89466" y1="21007" x2="97329" y2="1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785926"/>
              <a:ext cx="1381991" cy="1211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7544" y="2924944"/>
              <a:ext cx="81369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800" b="1" dirty="0" smtClean="0">
                  <a:ln w="1270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	นอกจากป้องกันการกัดกร่อนยังเพิ่มความสวยงาม โดยทั่วไปจะเคลือบสี </a:t>
              </a:r>
              <a:r>
                <a:rPr lang="en-US" sz="4800" b="1" dirty="0" smtClean="0">
                  <a:ln w="1270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2 </a:t>
              </a:r>
              <a:r>
                <a:rPr lang="th-TH" sz="4800" b="1" dirty="0" smtClean="0">
                  <a:ln w="1270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ชั้น</a:t>
              </a:r>
              <a:endPara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</p:grpSp>
      <p:pic>
        <p:nvPicPr>
          <p:cNvPr id="6146" name="Picture 2" descr="http://www.kendiky.com/wp-content/uploads/2012/04/%E0%B8%81%E0%B8%B2%E0%B8%A3%E0%B8%82%E0%B8%B1%E0%B8%94%E0%B9%80%E0%B8%84%E0%B8%A5%E0%B8%B7%E0%B8%AD%E0%B8%9A%E0%B8%AA%E0%B8%B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70196"/>
            <a:ext cx="3007370" cy="20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5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การป้องกันการกัดกร่อน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200800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การเคลือบด้วยเซรา</a:t>
            </a:r>
            <a:r>
              <a:rPr lang="th-TH" sz="5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เพื่อให้เกิดความคงทนในการใช้งาน ใช้เคลือบลงบนผิวของ เงิน ทอง และบรอนซ์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122" name="Picture 2" descr="http://www.smkautomotion.com/images/catalog_images/12581878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14" t="1837" r="27877" b="1920"/>
          <a:stretch/>
        </p:blipFill>
        <p:spPr bwMode="auto">
          <a:xfrm rot="5400000">
            <a:off x="5292437" y="2788420"/>
            <a:ext cx="2202870" cy="5500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37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การป้องกันการกัดกร่อน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200800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การเคลือบผิวด้วยปฏิกิริยาเคมี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ใช้สารเคมีทำปฏิกิริยาเคมีกับผิวหน้าของชิ้นงาน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098" name="Picture 2" descr="http://4.bp.blogspot.com/-LJCuicLX9P8/TaOtx3B69UI/AAAAAAAAAP4/nsiUGiYQ17A/s1600/9mv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7096"/>
            <a:ext cx="4234974" cy="284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37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การป้องกันการกัดกร่อน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เคลือบด้วยโลหะที่ทนการกัดกร่อน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การนำเอาโลหะที่มีคุณสมบัติทนต่อการกัดกร่อนมาเคลือบผิวงานเอาไว้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076" name="Picture 4" descr="http://kitchenconner.com/img/p/26-73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206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37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การป้องกันการกัดกร่อน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200800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การเคลือบผิวด้วยน้ำมัน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การใช้น้ำมันเคลือบผิวป้องกันการกัดกร่อน โดยการชโลม หรือชุบน้ำมัน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050" name="Picture 2" descr="http://www.ntsmart.com/media/catalog/product/cache/2/image/9df78eab33525d08d6e5fb8d27136e95/3/0/302602_b103464676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1389" y1="39722" x2="24722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284984"/>
            <a:ext cx="3311754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37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การกัดกร่อนเป็นการเสื่อมสภาพที่เกิดขึ้นเมื่อโลหะทำปฏิกิริยากับสิ่งแวดล้อม โดยสามารถป้องกันได้ด้วยวิธีต่างๆ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5362" name="Picture 2" descr="http://aandbsolar.com/IMAGES/corros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618"/>
          <a:stretch/>
        </p:blipFill>
        <p:spPr bwMode="auto">
          <a:xfrm>
            <a:off x="4949527" y="4512502"/>
            <a:ext cx="3510905" cy="209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การกัดกร่อนของโลหะ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การเสื่อมสภาพที่เกิดขึ้นเมื่อโลหะนั้นทำปฏิกิริยากับสิ่งแวดล้อม ส่วนมากเป็นปฏิกิริยาการกัดกร่อนทางเคมีไฟฟ้า</a:t>
            </a:r>
          </a:p>
        </p:txBody>
      </p:sp>
      <p:pic>
        <p:nvPicPr>
          <p:cNvPr id="14338" name="Picture 2" descr="http://www.myfirstbrain.com/thaidata/image.asp?ID=26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59" y="4135225"/>
            <a:ext cx="3834218" cy="2539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สาเหตุการกัดกร่อน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เกิดจากการรวมตัวระหว่างโลหะกับออกซิเจน โดยมีความชื้นเข้ามาเกี่ยวข้อง</a:t>
            </a:r>
          </a:p>
        </p:txBody>
      </p:sp>
      <p:pic>
        <p:nvPicPr>
          <p:cNvPr id="13314" name="Picture 2" descr="http://www.tmn-international2003.net/shop/t/tmn-international/img-lib/spd_20080630142235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33" y="3823247"/>
            <a:ext cx="3698807" cy="277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81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สาเหตุการกัดกร่อน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Font typeface="+mj-lt"/>
              <a:buAutoNum type="arabicPeriod" startAt="2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เกิดจากการรวมตัวระหว่างโลหะกับออกซิเจน ในสภาพที่มีความชื้น</a:t>
            </a:r>
          </a:p>
        </p:txBody>
      </p:sp>
      <p:pic>
        <p:nvPicPr>
          <p:cNvPr id="12290" name="Picture 2" descr="http://www.integ.co.th/K%20detail/corrosion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26" y="3558970"/>
            <a:ext cx="4534422" cy="3110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23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สาเหตุการกัดกร่อน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Font typeface="+mj-lt"/>
              <a:buAutoNum type="arabicPeriod" startAt="3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เกิดจากการรวมตัวของโลหะกับน้ำ</a:t>
            </a:r>
          </a:p>
          <a:p>
            <a:pPr marL="914400" indent="-914400" algn="thaiDist">
              <a:buAutoNum type="arabicPeriod" startAt="3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เกิดจากการแตกตัวของไฮโดรเจนในกรด</a:t>
            </a:r>
          </a:p>
          <a:p>
            <a:pPr marL="914400" indent="-914400" algn="thaiDist">
              <a:buAutoNum type="arabicPeriod" startAt="3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เกิดขึ้น</a:t>
            </a:r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จากความเครียดภายในเนื้อ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</a:t>
            </a:r>
          </a:p>
          <a:p>
            <a:pPr marL="914400" indent="-914400" algn="thaiDist">
              <a:buAutoNum type="arabicPeriod" startAt="3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เกิดขึ้น</a:t>
            </a:r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จากโครงสร้างของเนื้อ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</a:t>
            </a:r>
            <a:endParaRPr lang="th-TH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1266" name="Picture 2" descr="http://4.bp.blogspot.com/_39fGOBwj7eQ/TChjwMtJzkI/AAAAAAAAAOY/RM9Dff36VRw/s1600/untitled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14845"/>
            <a:ext cx="4751809" cy="1754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23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สภาวะการกัดกร่อน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กัดกร่อนจากการใช้งานในอุณหภูมิสูง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200800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การกัดกร่อนในสภาพแห้ง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511828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กัดกร่อนเมื่อได้รับความชื้นจากน้ำ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4257628"/>
            <a:ext cx="7200800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การกัดกร่อนในสภาพชื้น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1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6262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ปฏิกิริยาการกัดกร่อน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อาศัยก๊าซเป็นตัวสื่อให้เกิดปฏิกิริยากับผิวของโลหะ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200800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เกิดจากปฏิกิริยาเคมีโดยตรง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xn--42c8ao1akazf5c2be0gsk.com/wp-content/uploads/2012/12/ru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861048"/>
            <a:ext cx="3934408" cy="25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3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ปฏิกิริยาการกัดกร่อน	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เกิดจากน้ำและออกซิเจนที่สัมผัสกับผิวเหล็กซึ่งทำให้เกิดสนิม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200800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เกิดจากปฏิกิริยาไฟฟ้าเคมี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cdcorrosion.com/mode_corrosion/corrosion_image/SCC2_zoo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870" b="89758" l="3305" r="100000">
                        <a14:foregroundMark x1="15545" y1="75233" x2="99633" y2="73743"/>
                        <a14:foregroundMark x1="7589" y1="72439" x2="98898" y2="72998"/>
                        <a14:foregroundMark x1="31089" y1="74860" x2="49204" y2="73743"/>
                        <a14:foregroundMark x1="17381" y1="74674" x2="31212" y2="74302"/>
                        <a14:foregroundMark x1="48470" y1="73743" x2="82742" y2="74115"/>
                        <a14:backgroundMark x1="99266" y1="73557" x2="6487" y2="75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70" r="2713" b="26481"/>
          <a:stretch/>
        </p:blipFill>
        <p:spPr bwMode="auto">
          <a:xfrm>
            <a:off x="4535995" y="4293096"/>
            <a:ext cx="4438427" cy="192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35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228</Words>
  <Application>Microsoft Office PowerPoint</Application>
  <PresentationFormat>นำเสนอทางหน้าจอ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113</cp:revision>
  <dcterms:created xsi:type="dcterms:W3CDTF">2013-04-26T15:28:40Z</dcterms:created>
  <dcterms:modified xsi:type="dcterms:W3CDTF">2013-05-31T04:08:44Z</dcterms:modified>
</cp:coreProperties>
</file>