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330D"/>
    <a:srgbClr val="DF9B4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6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12721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15616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20565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18280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44025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77985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54918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46714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17579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76772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5532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D907A-3D64-44BB-BE6A-9153D565D45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977CB-0A73-4D0B-BA20-3C32043A05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6750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audio" Target="../media/audio13.wav"/><Relationship Id="rId7" Type="http://schemas.openxmlformats.org/officeDocument/2006/relationships/audio" Target="../media/audio17.wav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6.wav"/><Relationship Id="rId5" Type="http://schemas.openxmlformats.org/officeDocument/2006/relationships/audio" Target="../media/audio15.wav"/><Relationship Id="rId4" Type="http://schemas.openxmlformats.org/officeDocument/2006/relationships/audio" Target="../media/audio1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66" y="0"/>
            <a:ext cx="9144000" cy="304698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9600" b="1" dirty="0" smtClean="0">
                <a:ln w="3810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88900" dir="2700000" algn="tl" rotWithShape="0">
                    <a:prstClr val="black">
                      <a:alpha val="80000"/>
                    </a:prstClr>
                  </a:outerShdw>
                </a:effectLst>
                <a:latin typeface="JasmineUPC" pitchFamily="18" charset="-34"/>
                <a:cs typeface="JasmineUPC" pitchFamily="18" charset="-34"/>
              </a:rPr>
              <a:t>หน่วยที่ </a:t>
            </a:r>
            <a:r>
              <a:rPr lang="en-US" sz="9600" b="1" dirty="0" smtClean="0">
                <a:ln w="3810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88900" dir="2700000" algn="tl" rotWithShape="0">
                    <a:prstClr val="black">
                      <a:alpha val="80000"/>
                    </a:prstClr>
                  </a:outerShdw>
                </a:effectLst>
                <a:latin typeface="JasmineUPC" pitchFamily="18" charset="-34"/>
                <a:cs typeface="JasmineUPC" pitchFamily="18" charset="-34"/>
              </a:rPr>
              <a:t>3</a:t>
            </a:r>
          </a:p>
          <a:p>
            <a:pPr algn="ctr"/>
            <a:r>
              <a:rPr lang="th-TH" sz="9600" b="1" dirty="0" smtClean="0">
                <a:ln w="3810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88900" dir="2700000" algn="tl" rotWithShape="0">
                    <a:prstClr val="black">
                      <a:alpha val="80000"/>
                    </a:prstClr>
                  </a:outerShdw>
                </a:effectLst>
                <a:latin typeface="JasmineUPC" pitchFamily="18" charset="-34"/>
                <a:cs typeface="JasmineUPC" pitchFamily="18" charset="-34"/>
              </a:rPr>
              <a:t>กรรมวิธีการผลิตเหล็ก</a:t>
            </a:r>
            <a:endParaRPr lang="en-US" sz="9600" b="1" dirty="0">
              <a:ln w="38100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50800" dist="88900" dir="2700000" algn="tl" rotWithShape="0">
                  <a:prstClr val="black">
                    <a:alpha val="80000"/>
                  </a:prst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2" name="Picture 2" descr="http://www.sompongpanich.com/wp-content/uploads/2011/09/Indus460-276-43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" y="3046988"/>
            <a:ext cx="9144000" cy="38110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0038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 smtClean="0">
                <a:solidFill>
                  <a:srgbClr val="FFFF00"/>
                </a:solidFill>
                <a:effectLst>
                  <a:outerShdw blurRad="50800" dist="63500" dir="2700000" algn="tl" rotWithShape="0">
                    <a:prstClr val="black">
                      <a:alpha val="80000"/>
                    </a:prstClr>
                  </a:outerShdw>
                </a:effectLst>
                <a:latin typeface="JasmineUPC" pitchFamily="18" charset="-34"/>
                <a:cs typeface="JasmineUPC" pitchFamily="18" charset="-34"/>
              </a:rPr>
              <a:t>สาระสำคัญ</a:t>
            </a:r>
            <a:endParaRPr lang="en-US" sz="8000" b="1" dirty="0">
              <a:solidFill>
                <a:srgbClr val="FFFF00"/>
              </a:solidFill>
              <a:effectLst>
                <a:outerShdw blurRad="50800" dist="63500" dir="2700000" algn="tl" rotWithShape="0">
                  <a:prstClr val="black">
                    <a:alpha val="80000"/>
                  </a:prst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2132856"/>
            <a:ext cx="8064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4400" b="1" dirty="0" smtClean="0">
                <a:latin typeface="FreesiaUPC" pitchFamily="34" charset="-34"/>
                <a:cs typeface="FreesiaUPC" pitchFamily="34" charset="-34"/>
              </a:rPr>
              <a:t>	</a:t>
            </a: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latin typeface="FreesiaUPC" pitchFamily="34" charset="-34"/>
                <a:cs typeface="FreesiaUPC" pitchFamily="34" charset="-34"/>
              </a:rPr>
              <a:t>กรรมวิธีการผลิตเหล็กเป็นการนำเหล็กมาผ่านกรรมวิธีต่างๆ เพื่อให้มีคุณสมบัติที่ดีเหมาะกับการใช้งาน ก่อนจะแปรรูป</a:t>
            </a:r>
            <a:endParaRPr lang="en-US" sz="4800" b="1" dirty="0">
              <a:ln w="12700">
                <a:solidFill>
                  <a:schemeClr val="tx1"/>
                </a:solidFill>
              </a:ln>
              <a:solidFill>
                <a:srgbClr val="0070C0"/>
              </a:solidFill>
              <a:latin typeface="FreesiaUPC" pitchFamily="34" charset="-34"/>
              <a:cs typeface="FreesiaUPC" pitchFamily="34" charset="-34"/>
            </a:endParaRPr>
          </a:p>
        </p:txBody>
      </p:sp>
      <p:pic>
        <p:nvPicPr>
          <p:cNvPr id="4" name="Picture 2" descr="http://www.siamstainless.com/wp-content/uploads/2012/10/baosteel-melti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441180"/>
            <a:ext cx="7584697" cy="24168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1519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2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6804248" cy="126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88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การผลิตเหล็กดิบ</a:t>
            </a:r>
            <a:endParaRPr lang="en-US" sz="88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772816"/>
            <a:ext cx="78488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4400" b="1" dirty="0" smtClean="0">
                <a:latin typeface="FreesiaUPC" pitchFamily="34" charset="-34"/>
                <a:cs typeface="FreesiaUPC" pitchFamily="34" charset="-34"/>
              </a:rPr>
              <a:t>	</a:t>
            </a: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แร่เหล็กที่พบในธรรมชาติเป็นสารประกอบของเหล็กกับธาตุอื่น ปนกันอยู่ในดิน ดังนั้นจึงต้องทำการถลุงให้บริสุทธิ์ขึ้นเพื่อนำไปใช้งานต่อไป</a:t>
            </a:r>
          </a:p>
        </p:txBody>
      </p:sp>
      <p:pic>
        <p:nvPicPr>
          <p:cNvPr id="5" name="Picture 2" descr="http://gdynets.webng.com/steel/images/ladle%20pour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221088"/>
            <a:ext cx="2898640" cy="23042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530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3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3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1772816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4400" b="1" dirty="0" smtClean="0">
                <a:latin typeface="FreesiaUPC" pitchFamily="34" charset="-34"/>
                <a:cs typeface="FreesiaUPC" pitchFamily="34" charset="-34"/>
              </a:rPr>
              <a:t>	</a:t>
            </a: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การผลิตเหล็กกล้านั้น เป็นกระบวนการที่ต้องให้เหล็กบริสุทธิ์ขึ้น ผนังเตาในการผลิตเหล็กกล้ามี </a:t>
            </a:r>
            <a:r>
              <a:rPr lang="en-US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2 </a:t>
            </a: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แบบ คือ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6876256" cy="126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88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การผลิตเหล็กกล้า</a:t>
            </a:r>
            <a:endParaRPr lang="en-US" sz="88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1640" y="4019580"/>
            <a:ext cx="7560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FreesiaUPC" pitchFamily="34" charset="-34"/>
                <a:cs typeface="FreesiaUPC" pitchFamily="34" charset="-34"/>
              </a:rPr>
              <a:t> </a:t>
            </a:r>
            <a:r>
              <a:rPr lang="th-TH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FreesiaUPC" pitchFamily="34" charset="-34"/>
                <a:cs typeface="FreesiaUPC" pitchFamily="34" charset="-34"/>
              </a:rPr>
              <a:t>ผนังเตาแบบด่าง</a:t>
            </a:r>
          </a:p>
          <a:p>
            <a:pPr marL="342900" indent="-342900">
              <a:buAutoNum type="arabicPeriod"/>
            </a:pPr>
            <a:r>
              <a:rPr lang="en-US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FreesiaUPC" pitchFamily="34" charset="-34"/>
                <a:cs typeface="FreesiaUPC" pitchFamily="34" charset="-34"/>
              </a:rPr>
              <a:t> </a:t>
            </a:r>
            <a:r>
              <a:rPr lang="th-TH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FreesiaUPC" pitchFamily="34" charset="-34"/>
                <a:cs typeface="FreesiaUPC" pitchFamily="34" charset="-34"/>
              </a:rPr>
              <a:t>ผนังเตาแบบกรด</a:t>
            </a:r>
          </a:p>
        </p:txBody>
      </p:sp>
      <p:pic>
        <p:nvPicPr>
          <p:cNvPr id="2050" name="Picture 2" descr="http://thai.cri.cn/mmsource/images/2010/08/23/7787b24fb2bd46c9b72922d917caccc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414" y="3645024"/>
            <a:ext cx="3334042" cy="25505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7315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4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6876256" cy="126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88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การผลิตเหล็กหล่อ</a:t>
            </a:r>
            <a:endParaRPr lang="en-US" sz="88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785005"/>
            <a:ext cx="49685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FreesiaUPC" pitchFamily="34" charset="-34"/>
                <a:cs typeface="FreesiaUPC" pitchFamily="34" charset="-34"/>
              </a:rPr>
              <a:t>	เหล็กดิบสีเทาที่ถลุงได้ยังขาดคุณสมบัติที่ต้องการ จึงนำไปถลุงอีกครั้งในเตาคิวโพล่า เพื่อให้ได้เหล็กหล่อที่สามารถใช้งานได้ดี</a:t>
            </a:r>
          </a:p>
        </p:txBody>
      </p:sp>
      <p:pic>
        <p:nvPicPr>
          <p:cNvPr id="4098" name="Picture 2" descr="http://upload.wikimedia.org/wikipedia/commons/5/5e/Cupola_Furnace_Ir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142" y="2060848"/>
            <a:ext cx="2862318" cy="38164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461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5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5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1678156"/>
            <a:ext cx="82089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4400" b="1" dirty="0" smtClean="0">
                <a:latin typeface="FreesiaUPC" pitchFamily="34" charset="-34"/>
                <a:cs typeface="FreesiaUPC" pitchFamily="34" charset="-34"/>
              </a:rPr>
              <a:t>	</a:t>
            </a: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การใช้ความร้อนเพื่อปรับปรุงโลหะให้มีความแข็งหรือเหนียวขึ้น ต้องมีความสัมพันธ์ </a:t>
            </a:r>
            <a:r>
              <a:rPr lang="en-US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3 </a:t>
            </a: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อย่างคือ เวลา อุณหภูมิ และส่วนผสมของธาตุ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6755102" cy="126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60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การปรับปรุงคุณภาพเหล็ก</a:t>
            </a:r>
            <a:endParaRPr lang="en-US" sz="60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5122" name="Picture 2" descr="http://img1.photographersdirect.com/img/607/ps6680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527" y="4149080"/>
            <a:ext cx="3712913" cy="23762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6744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6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6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1700808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	</a:t>
            </a: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การปรับปรุงคุณภาพเหล็กด้วยความร้อน มีหลายวิธีดังนี้</a:t>
            </a:r>
            <a:endParaRPr lang="en-US" sz="4800" b="1" dirty="0" smtClean="0">
              <a:ln w="12700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6755102" cy="126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6000" b="1" dirty="0" smtClean="0">
                <a:ln w="190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63500" dir="2700000" algn="tl" rotWithShape="0">
                    <a:srgbClr val="92D050">
                      <a:alpha val="8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การปรับปรุงคุณภาพเหล็ก</a:t>
            </a:r>
            <a:endParaRPr lang="en-US" sz="6000" b="1" dirty="0">
              <a:ln w="190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50800" dist="63500" dir="2700000" algn="tl" rotWithShape="0">
                  <a:srgbClr val="92D050">
                    <a:alpha val="8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3140968"/>
            <a:ext cx="82089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thaiDist">
              <a:buAutoNum type="arabicPeriod"/>
            </a:pP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การชุบแข็ง</a:t>
            </a:r>
          </a:p>
          <a:p>
            <a:pPr marL="914400" indent="-914400" algn="thaiDist">
              <a:buAutoNum type="arabicPeriod"/>
            </a:pP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การคืนตัว</a:t>
            </a:r>
          </a:p>
          <a:p>
            <a:pPr marL="914400" indent="-914400" algn="thaiDist">
              <a:buAutoNum type="arabicPeriod"/>
            </a:pP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การอบคลาย</a:t>
            </a:r>
          </a:p>
          <a:p>
            <a:pPr marL="914400" indent="-914400" algn="thaiDist">
              <a:buAutoNum type="arabicPeriod"/>
            </a:pPr>
            <a:r>
              <a:rPr lang="th-TH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การทำ </a:t>
            </a:r>
            <a:r>
              <a:rPr lang="en-US" sz="4800" b="1" dirty="0" smtClean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eesiaUPC" pitchFamily="34" charset="-34"/>
                <a:cs typeface="FreesiaUPC" pitchFamily="34" charset="-34"/>
              </a:rPr>
              <a:t>Normalizing </a:t>
            </a:r>
            <a:endParaRPr lang="th-TH" sz="4800" b="1" dirty="0" smtClean="0">
              <a:ln w="12700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FreesiaUPC" pitchFamily="34" charset="-34"/>
              <a:cs typeface="FreesiaUPC" pitchFamily="34" charset="-34"/>
            </a:endParaRPr>
          </a:p>
        </p:txBody>
      </p:sp>
      <p:pic>
        <p:nvPicPr>
          <p:cNvPr id="6146" name="Picture 2" descr="http://www.golfprojack.com/images/column_1228283538/23.1jpg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993" y="2924944"/>
            <a:ext cx="3323447" cy="25202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2523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07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7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7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7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07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07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48</Words>
  <Application>Microsoft Office PowerPoint</Application>
  <PresentationFormat>นำเสนอทางหน้าจอ (4:3)</PresentationFormat>
  <Paragraphs>20</Paragraphs>
  <Slides>7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7</vt:i4>
      </vt:variant>
    </vt:vector>
  </HeadingPairs>
  <TitlesOfParts>
    <vt:vector size="8" baseType="lpstr">
      <vt:lpstr>Office Theme</vt:lpstr>
      <vt:lpstr>ภาพนิ่ง 1</vt:lpstr>
      <vt:lpstr>ภาพนิ่ง 2</vt:lpstr>
      <vt:lpstr>ภาพนิ่ง 3</vt:lpstr>
      <vt:lpstr>ภาพนิ่ง 4</vt:lpstr>
      <vt:lpstr>ภาพนิ่ง 5</vt:lpstr>
      <vt:lpstr>ภาพนิ่ง 6</vt:lpstr>
      <vt:lpstr>ภาพนิ่ง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peak</dc:creator>
  <cp:lastModifiedBy>Miki</cp:lastModifiedBy>
  <cp:revision>23</cp:revision>
  <dcterms:created xsi:type="dcterms:W3CDTF">2013-04-26T15:28:40Z</dcterms:created>
  <dcterms:modified xsi:type="dcterms:W3CDTF">2013-05-31T03:19:29Z</dcterms:modified>
</cp:coreProperties>
</file>