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8" r:id="rId4"/>
    <p:sldId id="274" r:id="rId5"/>
    <p:sldId id="275" r:id="rId6"/>
    <p:sldId id="273" r:id="rId7"/>
    <p:sldId id="276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F330D"/>
    <a:srgbClr val="DF9B41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62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D907A-3D64-44BB-BE6A-9153D565D456}" type="datetimeFigureOut">
              <a:rPr lang="en-US" smtClean="0"/>
              <a:pPr/>
              <a:t>5/31/2013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977CB-0A73-4D0B-BA20-3C32043A05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127210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D907A-3D64-44BB-BE6A-9153D565D456}" type="datetimeFigureOut">
              <a:rPr lang="en-US" smtClean="0"/>
              <a:pPr/>
              <a:t>5/31/2013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977CB-0A73-4D0B-BA20-3C32043A05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156160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D907A-3D64-44BB-BE6A-9153D565D456}" type="datetimeFigureOut">
              <a:rPr lang="en-US" smtClean="0"/>
              <a:pPr/>
              <a:t>5/31/2013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977CB-0A73-4D0B-BA20-3C32043A05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205655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D907A-3D64-44BB-BE6A-9153D565D456}" type="datetimeFigureOut">
              <a:rPr lang="en-US" smtClean="0"/>
              <a:pPr/>
              <a:t>5/31/2013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977CB-0A73-4D0B-BA20-3C32043A05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182804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D907A-3D64-44BB-BE6A-9153D565D456}" type="datetimeFigureOut">
              <a:rPr lang="en-US" smtClean="0"/>
              <a:pPr/>
              <a:t>5/31/2013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977CB-0A73-4D0B-BA20-3C32043A05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440257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D907A-3D64-44BB-BE6A-9153D565D456}" type="datetimeFigureOut">
              <a:rPr lang="en-US" smtClean="0"/>
              <a:pPr/>
              <a:t>5/31/2013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977CB-0A73-4D0B-BA20-3C32043A05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779857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D907A-3D64-44BB-BE6A-9153D565D456}" type="datetimeFigureOut">
              <a:rPr lang="en-US" smtClean="0"/>
              <a:pPr/>
              <a:t>5/31/2013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977CB-0A73-4D0B-BA20-3C32043A05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549189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D907A-3D64-44BB-BE6A-9153D565D456}" type="datetimeFigureOut">
              <a:rPr lang="en-US" smtClean="0"/>
              <a:pPr/>
              <a:t>5/31/2013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977CB-0A73-4D0B-BA20-3C32043A05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467147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D907A-3D64-44BB-BE6A-9153D565D456}" type="datetimeFigureOut">
              <a:rPr lang="en-US" smtClean="0"/>
              <a:pPr/>
              <a:t>5/31/2013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977CB-0A73-4D0B-BA20-3C32043A05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175795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D907A-3D64-44BB-BE6A-9153D565D456}" type="datetimeFigureOut">
              <a:rPr lang="en-US" smtClean="0"/>
              <a:pPr/>
              <a:t>5/31/2013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977CB-0A73-4D0B-BA20-3C32043A05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767728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D907A-3D64-44BB-BE6A-9153D565D456}" type="datetimeFigureOut">
              <a:rPr lang="en-US" smtClean="0"/>
              <a:pPr/>
              <a:t>5/31/2013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977CB-0A73-4D0B-BA20-3C32043A05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55321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DD907A-3D64-44BB-BE6A-9153D565D456}" type="datetimeFigureOut">
              <a:rPr lang="en-US" smtClean="0"/>
              <a:pPr/>
              <a:t>5/31/2013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3977CB-0A73-4D0B-BA20-3C32043A05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67504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7.wav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audio" Target="../media/audio8.wav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audio" Target="../media/audio10.wav"/><Relationship Id="rId7" Type="http://schemas.openxmlformats.org/officeDocument/2006/relationships/audio" Target="../media/audio14.wav"/><Relationship Id="rId2" Type="http://schemas.openxmlformats.org/officeDocument/2006/relationships/audio" Target="../media/audio9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3.wav"/><Relationship Id="rId5" Type="http://schemas.openxmlformats.org/officeDocument/2006/relationships/audio" Target="../media/audio12.wav"/><Relationship Id="rId4" Type="http://schemas.openxmlformats.org/officeDocument/2006/relationships/audio" Target="../media/audio11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6.wav"/><Relationship Id="rId2" Type="http://schemas.openxmlformats.org/officeDocument/2006/relationships/audio" Target="../media/audio15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8.wav"/><Relationship Id="rId7" Type="http://schemas.openxmlformats.org/officeDocument/2006/relationships/image" Target="../media/image11.jpeg"/><Relationship Id="rId2" Type="http://schemas.openxmlformats.org/officeDocument/2006/relationships/audio" Target="../media/audio17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audio" Target="../media/audio20.wav"/><Relationship Id="rId4" Type="http://schemas.openxmlformats.org/officeDocument/2006/relationships/audio" Target="../media/audio19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66" y="0"/>
            <a:ext cx="9144000" cy="3046988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9600" b="1" dirty="0" smtClean="0">
                <a:ln w="38100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50800" dist="88900" dir="2700000" algn="tl" rotWithShape="0">
                    <a:prstClr val="black">
                      <a:alpha val="80000"/>
                    </a:prstClr>
                  </a:outerShdw>
                </a:effectLst>
                <a:latin typeface="JasmineUPC" pitchFamily="18" charset="-34"/>
                <a:cs typeface="JasmineUPC" pitchFamily="18" charset="-34"/>
              </a:rPr>
              <a:t>หน่วยที่ </a:t>
            </a:r>
            <a:r>
              <a:rPr lang="en-US" sz="9600" b="1" dirty="0">
                <a:ln w="38100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50800" dist="88900" dir="2700000" algn="tl" rotWithShape="0">
                    <a:prstClr val="black">
                      <a:alpha val="80000"/>
                    </a:prstClr>
                  </a:outerShdw>
                </a:effectLst>
                <a:latin typeface="JasmineUPC" pitchFamily="18" charset="-34"/>
                <a:cs typeface="JasmineUPC" pitchFamily="18" charset="-34"/>
              </a:rPr>
              <a:t>7</a:t>
            </a:r>
            <a:endParaRPr lang="en-US" sz="9600" b="1" dirty="0" smtClean="0">
              <a:ln w="38100">
                <a:solidFill>
                  <a:schemeClr val="tx1"/>
                </a:solidFill>
              </a:ln>
              <a:solidFill>
                <a:srgbClr val="FFFF00"/>
              </a:solidFill>
              <a:effectLst>
                <a:outerShdw blurRad="50800" dist="88900" dir="2700000" algn="tl" rotWithShape="0">
                  <a:prstClr val="black">
                    <a:alpha val="80000"/>
                  </a:prstClr>
                </a:outerShdw>
              </a:effectLst>
              <a:latin typeface="JasmineUPC" pitchFamily="18" charset="-34"/>
              <a:cs typeface="JasmineUPC" pitchFamily="18" charset="-34"/>
            </a:endParaRPr>
          </a:p>
          <a:p>
            <a:pPr algn="ctr"/>
            <a:r>
              <a:rPr lang="th-TH" sz="9600" b="1" dirty="0" smtClean="0">
                <a:ln w="38100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50800" dist="88900" dir="2700000" algn="tl" rotWithShape="0">
                    <a:prstClr val="black">
                      <a:alpha val="80000"/>
                    </a:prstClr>
                  </a:outerShdw>
                </a:effectLst>
                <a:latin typeface="JasmineUPC" pitchFamily="18" charset="-34"/>
                <a:cs typeface="JasmineUPC" pitchFamily="18" charset="-34"/>
              </a:rPr>
              <a:t>โลหะนอกกลุ่มเหล็ก</a:t>
            </a:r>
            <a:endParaRPr lang="en-US" sz="9600" b="1" dirty="0">
              <a:ln w="38100">
                <a:solidFill>
                  <a:schemeClr val="tx1"/>
                </a:solidFill>
              </a:ln>
              <a:solidFill>
                <a:srgbClr val="FFFF00"/>
              </a:solidFill>
              <a:effectLst>
                <a:outerShdw blurRad="50800" dist="88900" dir="2700000" algn="tl" rotWithShape="0">
                  <a:prstClr val="black">
                    <a:alpha val="80000"/>
                  </a:prstClr>
                </a:outerShdw>
              </a:effectLst>
              <a:latin typeface="JasmineUPC" pitchFamily="18" charset="-34"/>
              <a:cs typeface="JasmineUPC" pitchFamily="18" charset="-34"/>
            </a:endParaRPr>
          </a:p>
        </p:txBody>
      </p:sp>
      <p:pic>
        <p:nvPicPr>
          <p:cNvPr id="1028" name="Picture 4" descr="http://www.ssi-steel.com/images/th/expro2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346" t="302" r="1515" b="17581"/>
          <a:stretch/>
        </p:blipFill>
        <p:spPr bwMode="auto">
          <a:xfrm>
            <a:off x="1666" y="3046988"/>
            <a:ext cx="9142334" cy="381101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900384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0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88640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8000" b="1" dirty="0" smtClean="0">
                <a:solidFill>
                  <a:srgbClr val="FFFF00"/>
                </a:solidFill>
                <a:effectLst>
                  <a:outerShdw blurRad="50800" dist="63500" dir="2700000" algn="tl" rotWithShape="0">
                    <a:prstClr val="black">
                      <a:alpha val="80000"/>
                    </a:prstClr>
                  </a:outerShdw>
                </a:effectLst>
                <a:latin typeface="JasmineUPC" pitchFamily="18" charset="-34"/>
                <a:cs typeface="JasmineUPC" pitchFamily="18" charset="-34"/>
              </a:rPr>
              <a:t>สาระสำคัญ</a:t>
            </a:r>
            <a:endParaRPr lang="en-US" sz="8000" b="1" dirty="0">
              <a:solidFill>
                <a:srgbClr val="FFFF00"/>
              </a:solidFill>
              <a:effectLst>
                <a:outerShdw blurRad="50800" dist="63500" dir="2700000" algn="tl" rotWithShape="0">
                  <a:prstClr val="black">
                    <a:alpha val="80000"/>
                  </a:prstClr>
                </a:outerShdw>
              </a:effectLst>
              <a:latin typeface="JasmineUPC" pitchFamily="18" charset="-34"/>
              <a:cs typeface="JasmineUPC" pitchFamily="18" charset="-34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9552" y="2132856"/>
            <a:ext cx="806489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en-US" sz="4400" b="1" dirty="0" smtClean="0">
                <a:latin typeface="FreesiaUPC" pitchFamily="34" charset="-34"/>
                <a:cs typeface="FreesiaUPC" pitchFamily="34" charset="-34"/>
              </a:rPr>
              <a:t>	</a:t>
            </a:r>
            <a:r>
              <a:rPr lang="th-TH" sz="4800" b="1" dirty="0" smtClean="0">
                <a:ln w="12700">
                  <a:solidFill>
                    <a:schemeClr val="tx1"/>
                  </a:solidFill>
                </a:ln>
                <a:solidFill>
                  <a:srgbClr val="0070C0"/>
                </a:solidFill>
                <a:latin typeface="FreesiaUPC" pitchFamily="34" charset="-34"/>
                <a:cs typeface="FreesiaUPC" pitchFamily="34" charset="-34"/>
              </a:rPr>
              <a:t>โลหะนอกกลุ่มเหล็กเป็นโลหะที่ไม่มีเหล็กเป็นองค์ประกอบ มีคุณสมบัติบางอย่างที่ดีกว่าเหล็ก</a:t>
            </a:r>
            <a:endParaRPr lang="en-US" sz="4800" b="1" dirty="0">
              <a:ln w="12700">
                <a:solidFill>
                  <a:schemeClr val="tx1"/>
                </a:solidFill>
              </a:ln>
              <a:solidFill>
                <a:srgbClr val="0070C0"/>
              </a:solidFill>
              <a:latin typeface="FreesiaUPC" pitchFamily="34" charset="-34"/>
              <a:cs typeface="FreesiaUPC" pitchFamily="34" charset="-34"/>
            </a:endParaRPr>
          </a:p>
        </p:txBody>
      </p:sp>
      <p:pic>
        <p:nvPicPr>
          <p:cNvPr id="5" name="Picture 2" descr="http://www.vrsteel.com/img_news/fullsize/NEWS0758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479" b="2438"/>
          <a:stretch/>
        </p:blipFill>
        <p:spPr bwMode="auto">
          <a:xfrm flipH="1">
            <a:off x="4009791" y="3643370"/>
            <a:ext cx="5129646" cy="324201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815192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02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02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8316416" cy="12687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6000" b="1" dirty="0" smtClean="0">
                <a:ln w="19050">
                  <a:noFill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0800" dist="63500" dir="2700000" algn="tl" rotWithShape="0">
                    <a:srgbClr val="92D050">
                      <a:alpha val="80000"/>
                    </a:srgbClr>
                  </a:outerShdw>
                </a:effectLst>
                <a:latin typeface="JasmineUPC" pitchFamily="18" charset="-34"/>
                <a:cs typeface="JasmineUPC" pitchFamily="18" charset="-34"/>
              </a:rPr>
              <a:t>ความหมายโลหะนอกกลุ่มเหล็ก</a:t>
            </a:r>
            <a:endParaRPr lang="en-US" sz="6000" b="1" dirty="0">
              <a:ln w="19050">
                <a:noFill/>
              </a:ln>
              <a:solidFill>
                <a:schemeClr val="accent3">
                  <a:lumMod val="50000"/>
                </a:schemeClr>
              </a:solidFill>
              <a:effectLst>
                <a:outerShdw blurRad="50800" dist="63500" dir="2700000" algn="tl" rotWithShape="0">
                  <a:srgbClr val="92D050">
                    <a:alpha val="80000"/>
                  </a:srgbClr>
                </a:outerShdw>
              </a:effectLst>
              <a:latin typeface="JasmineUPC" pitchFamily="18" charset="-34"/>
              <a:cs typeface="JasmineUPC" pitchFamily="18" charset="-34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7544" y="1844824"/>
            <a:ext cx="820891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en-US" sz="4400" b="1" dirty="0" smtClean="0">
                <a:latin typeface="FreesiaUPC" pitchFamily="34" charset="-34"/>
                <a:cs typeface="FreesiaUPC" pitchFamily="34" charset="-34"/>
              </a:rPr>
              <a:t>	</a:t>
            </a:r>
            <a:r>
              <a:rPr lang="th-TH" sz="4800" b="1" dirty="0" smtClean="0">
                <a:ln w="12700"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reesiaUPC" pitchFamily="34" charset="-34"/>
                <a:cs typeface="FreesiaUPC" pitchFamily="34" charset="-34"/>
              </a:rPr>
              <a:t>โลหะที่ไม่มีเหล็กเป็นองค์ประกอบ มีคุณสมบัติบางอย่างที่ดีกว่าเหล็ก เช่น ทนการกัดกร่อน มีน้ำหนักเบา ขึ้นรูปง่าย นำไฟฟ้าดี</a:t>
            </a:r>
          </a:p>
        </p:txBody>
      </p:sp>
      <p:pic>
        <p:nvPicPr>
          <p:cNvPr id="8194" name="Picture 2" descr="http://www.xn--12cla0dta4cifa1elv7de1guh.com/wp-content/uploads/2012/12/Ornamental-Tube0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4093407"/>
            <a:ext cx="3541935" cy="257595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073156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03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03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12687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6600" b="1" dirty="0" smtClean="0">
                <a:ln w="19050">
                  <a:noFill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0800" dist="63500" dir="2700000" algn="tl" rotWithShape="0">
                    <a:srgbClr val="92D050">
                      <a:alpha val="80000"/>
                    </a:srgbClr>
                  </a:outerShdw>
                </a:effectLst>
                <a:latin typeface="JasmineUPC" pitchFamily="18" charset="-34"/>
                <a:cs typeface="JasmineUPC" pitchFamily="18" charset="-34"/>
              </a:rPr>
              <a:t>ประเภทโลหะนอกกลุ่มเหล็ก</a:t>
            </a:r>
            <a:endParaRPr lang="en-US" sz="6600" b="1" dirty="0">
              <a:ln w="19050">
                <a:noFill/>
              </a:ln>
              <a:solidFill>
                <a:schemeClr val="accent3">
                  <a:lumMod val="50000"/>
                </a:schemeClr>
              </a:solidFill>
              <a:effectLst>
                <a:outerShdw blurRad="50800" dist="63500" dir="2700000" algn="tl" rotWithShape="0">
                  <a:srgbClr val="92D050">
                    <a:alpha val="80000"/>
                  </a:srgbClr>
                </a:outerShdw>
              </a:effectLst>
              <a:latin typeface="JasmineUPC" pitchFamily="18" charset="-34"/>
              <a:cs typeface="JasmineUPC" pitchFamily="18" charset="-34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31640" y="1772815"/>
            <a:ext cx="78123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5400" b="1" dirty="0" smtClean="0">
                <a:ln w="12700"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reesiaUPC" pitchFamily="34" charset="-34"/>
                <a:cs typeface="FreesiaUPC" pitchFamily="34" charset="-34"/>
              </a:rPr>
              <a:t>โลหะหนัก</a:t>
            </a:r>
          </a:p>
        </p:txBody>
      </p:sp>
      <p:sp>
        <p:nvSpPr>
          <p:cNvPr id="7" name="Regular Pentagon 6"/>
          <p:cNvSpPr/>
          <p:nvPr/>
        </p:nvSpPr>
        <p:spPr>
          <a:xfrm>
            <a:off x="323528" y="1700808"/>
            <a:ext cx="936104" cy="864096"/>
          </a:xfrm>
          <a:prstGeom prst="pentagon">
            <a:avLst/>
          </a:prstGeom>
          <a:gradFill>
            <a:gsLst>
              <a:gs pos="0">
                <a:schemeClr val="accent3">
                  <a:lumMod val="50000"/>
                </a:schemeClr>
              </a:gs>
              <a:gs pos="50000">
                <a:schemeClr val="accent3">
                  <a:lumMod val="75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n w="12700">
                  <a:solidFill>
                    <a:schemeClr val="tx1"/>
                  </a:solidFill>
                </a:ln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>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67544" y="2708920"/>
            <a:ext cx="820891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en-US" sz="4400" b="1" dirty="0" smtClean="0">
                <a:latin typeface="FreesiaUPC" pitchFamily="34" charset="-34"/>
                <a:cs typeface="FreesiaUPC" pitchFamily="34" charset="-34"/>
              </a:rPr>
              <a:t>	</a:t>
            </a:r>
            <a:r>
              <a:rPr lang="th-TH" sz="4800" b="1" dirty="0" smtClean="0">
                <a:ln w="12700"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reesiaUPC" pitchFamily="34" charset="-34"/>
                <a:cs typeface="FreesiaUPC" pitchFamily="34" charset="-34"/>
              </a:rPr>
              <a:t>โลหะหนักจะมีความหนาแน่นตั้งแต่ </a:t>
            </a:r>
            <a:r>
              <a:rPr lang="en-US" sz="4800" b="1" dirty="0" smtClean="0">
                <a:ln w="12700"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reesiaUPC" pitchFamily="34" charset="-34"/>
                <a:cs typeface="FreesiaUPC" pitchFamily="34" charset="-34"/>
              </a:rPr>
              <a:t>4 </a:t>
            </a:r>
            <a:r>
              <a:rPr lang="th-TH" sz="4800" b="1" dirty="0" smtClean="0">
                <a:ln w="12700"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reesiaUPC" pitchFamily="34" charset="-34"/>
                <a:cs typeface="FreesiaUPC" pitchFamily="34" charset="-34"/>
              </a:rPr>
              <a:t>ก./ลบ.ซม. ขึ้นไป โดยนำมาใช้ในงานอุตสาหกรรมประเภทต่างๆ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369" r="3899"/>
          <a:stretch/>
        </p:blipFill>
        <p:spPr bwMode="auto">
          <a:xfrm>
            <a:off x="5583382" y="4149080"/>
            <a:ext cx="3093074" cy="2400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872858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04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04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04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 animBg="1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12687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6600" b="1" dirty="0" smtClean="0">
                <a:ln w="19050">
                  <a:noFill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0800" dist="63500" dir="2700000" algn="tl" rotWithShape="0">
                    <a:srgbClr val="92D050">
                      <a:alpha val="80000"/>
                    </a:srgbClr>
                  </a:outerShdw>
                </a:effectLst>
                <a:latin typeface="JasmineUPC" pitchFamily="18" charset="-34"/>
                <a:cs typeface="JasmineUPC" pitchFamily="18" charset="-34"/>
              </a:rPr>
              <a:t>ประเภทโลหะนอกกลุ่มเหล็ก</a:t>
            </a:r>
            <a:endParaRPr lang="en-US" sz="6600" b="1" dirty="0">
              <a:ln w="19050">
                <a:noFill/>
              </a:ln>
              <a:solidFill>
                <a:schemeClr val="accent3">
                  <a:lumMod val="50000"/>
                </a:schemeClr>
              </a:solidFill>
              <a:effectLst>
                <a:outerShdw blurRad="50800" dist="63500" dir="2700000" algn="tl" rotWithShape="0">
                  <a:srgbClr val="92D050">
                    <a:alpha val="80000"/>
                  </a:srgbClr>
                </a:outerShdw>
              </a:effectLst>
              <a:latin typeface="JasmineUPC" pitchFamily="18" charset="-34"/>
              <a:cs typeface="JasmineUPC" pitchFamily="18" charset="-34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31640" y="1772815"/>
            <a:ext cx="78123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5400" b="1" dirty="0" smtClean="0">
                <a:ln w="12700"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reesiaUPC" pitchFamily="34" charset="-34"/>
                <a:cs typeface="FreesiaUPC" pitchFamily="34" charset="-34"/>
              </a:rPr>
              <a:t>โลหะหนัก</a:t>
            </a:r>
          </a:p>
        </p:txBody>
      </p:sp>
      <p:sp>
        <p:nvSpPr>
          <p:cNvPr id="7" name="Regular Pentagon 6"/>
          <p:cNvSpPr/>
          <p:nvPr/>
        </p:nvSpPr>
        <p:spPr>
          <a:xfrm>
            <a:off x="323528" y="1700808"/>
            <a:ext cx="936104" cy="864096"/>
          </a:xfrm>
          <a:prstGeom prst="pentagon">
            <a:avLst/>
          </a:prstGeom>
          <a:gradFill>
            <a:gsLst>
              <a:gs pos="0">
                <a:schemeClr val="accent3">
                  <a:lumMod val="50000"/>
                </a:schemeClr>
              </a:gs>
              <a:gs pos="50000">
                <a:schemeClr val="accent3">
                  <a:lumMod val="75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n w="12700">
                  <a:solidFill>
                    <a:schemeClr val="tx1"/>
                  </a:solidFill>
                </a:ln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>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67544" y="2708920"/>
            <a:ext cx="820891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 algn="thaiDist">
              <a:buFontTx/>
              <a:buChar char="-"/>
            </a:pPr>
            <a:r>
              <a:rPr lang="th-TH" sz="4800" b="1" dirty="0" smtClean="0">
                <a:ln w="12700"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reesiaUPC" pitchFamily="34" charset="-34"/>
                <a:cs typeface="FreesiaUPC" pitchFamily="34" charset="-34"/>
              </a:rPr>
              <a:t>ไทเทเนียม</a:t>
            </a:r>
          </a:p>
          <a:p>
            <a:pPr marL="685800" indent="-685800" algn="thaiDist">
              <a:buFontTx/>
              <a:buChar char="-"/>
            </a:pPr>
            <a:r>
              <a:rPr lang="th-TH" sz="4800" b="1" dirty="0" smtClean="0">
                <a:ln w="12700"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reesiaUPC" pitchFamily="34" charset="-34"/>
                <a:cs typeface="FreesiaUPC" pitchFamily="34" charset="-34"/>
              </a:rPr>
              <a:t>วาเนเดียม</a:t>
            </a:r>
          </a:p>
          <a:p>
            <a:pPr marL="685800" indent="-685800" algn="thaiDist">
              <a:buFontTx/>
              <a:buChar char="-"/>
            </a:pPr>
            <a:r>
              <a:rPr lang="th-TH" sz="4800" b="1" dirty="0" smtClean="0">
                <a:ln w="12700"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reesiaUPC" pitchFamily="34" charset="-34"/>
                <a:cs typeface="FreesiaUPC" pitchFamily="34" charset="-34"/>
              </a:rPr>
              <a:t>พลวง</a:t>
            </a:r>
          </a:p>
          <a:p>
            <a:pPr marL="685800" indent="-685800" algn="thaiDist">
              <a:buFontTx/>
              <a:buChar char="-"/>
            </a:pPr>
            <a:r>
              <a:rPr lang="th-TH" sz="4800" b="1" dirty="0" smtClean="0">
                <a:ln w="12700"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reesiaUPC" pitchFamily="34" charset="-34"/>
                <a:cs typeface="FreesiaUPC" pitchFamily="34" charset="-34"/>
              </a:rPr>
              <a:t>โครเมียม</a:t>
            </a:r>
          </a:p>
          <a:p>
            <a:pPr marL="685800" indent="-685800" algn="thaiDist">
              <a:buFontTx/>
              <a:buChar char="-"/>
            </a:pPr>
            <a:r>
              <a:rPr lang="th-TH" sz="4800" b="1" dirty="0" smtClean="0">
                <a:ln w="12700"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reesiaUPC" pitchFamily="34" charset="-34"/>
                <a:cs typeface="FreesiaUPC" pitchFamily="34" charset="-34"/>
              </a:rPr>
              <a:t>สังกะสี</a:t>
            </a:r>
          </a:p>
        </p:txBody>
      </p:sp>
      <p:pic>
        <p:nvPicPr>
          <p:cNvPr id="4098" name="Picture 2" descr="http://www.weloveshopping.com/shop/client/000048/g-jy/pr-01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2135193"/>
            <a:ext cx="4486305" cy="410211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068825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05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05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05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05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055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056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12687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6600" b="1" dirty="0" smtClean="0">
                <a:ln w="19050">
                  <a:noFill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0800" dist="63500" dir="2700000" algn="tl" rotWithShape="0">
                    <a:srgbClr val="92D050">
                      <a:alpha val="80000"/>
                    </a:srgbClr>
                  </a:outerShdw>
                </a:effectLst>
                <a:latin typeface="JasmineUPC" pitchFamily="18" charset="-34"/>
                <a:cs typeface="JasmineUPC" pitchFamily="18" charset="-34"/>
              </a:rPr>
              <a:t>ประเภทโลหะนอกกลุ่มเหล็ก</a:t>
            </a:r>
            <a:endParaRPr lang="en-US" sz="6600" b="1" dirty="0">
              <a:ln w="19050">
                <a:noFill/>
              </a:ln>
              <a:solidFill>
                <a:schemeClr val="accent3">
                  <a:lumMod val="50000"/>
                </a:schemeClr>
              </a:solidFill>
              <a:effectLst>
                <a:outerShdw blurRad="50800" dist="63500" dir="2700000" algn="tl" rotWithShape="0">
                  <a:srgbClr val="92D050">
                    <a:alpha val="80000"/>
                  </a:srgbClr>
                </a:outerShdw>
              </a:effectLst>
              <a:latin typeface="JasmineUPC" pitchFamily="18" charset="-34"/>
              <a:cs typeface="JasmineUPC" pitchFamily="18" charset="-34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31640" y="1772815"/>
            <a:ext cx="78123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5400" b="1" dirty="0" smtClean="0">
                <a:ln w="12700"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reesiaUPC" pitchFamily="34" charset="-34"/>
                <a:cs typeface="FreesiaUPC" pitchFamily="34" charset="-34"/>
              </a:rPr>
              <a:t>โลหะเบา</a:t>
            </a:r>
          </a:p>
        </p:txBody>
      </p:sp>
      <p:sp>
        <p:nvSpPr>
          <p:cNvPr id="7" name="Regular Pentagon 6"/>
          <p:cNvSpPr/>
          <p:nvPr/>
        </p:nvSpPr>
        <p:spPr>
          <a:xfrm>
            <a:off x="323528" y="1700808"/>
            <a:ext cx="936104" cy="864096"/>
          </a:xfrm>
          <a:prstGeom prst="pentagon">
            <a:avLst/>
          </a:prstGeom>
          <a:gradFill>
            <a:gsLst>
              <a:gs pos="0">
                <a:schemeClr val="accent3">
                  <a:lumMod val="50000"/>
                </a:schemeClr>
              </a:gs>
              <a:gs pos="50000">
                <a:schemeClr val="accent3">
                  <a:lumMod val="75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ln w="12700">
                  <a:solidFill>
                    <a:schemeClr val="tx1"/>
                  </a:solidFill>
                </a:ln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>2</a:t>
            </a:r>
            <a:endParaRPr lang="en-US" sz="5400" b="1" dirty="0">
              <a:ln w="12700">
                <a:solidFill>
                  <a:schemeClr val="tx1"/>
                </a:solidFill>
              </a:ln>
              <a:solidFill>
                <a:srgbClr val="FFFF00"/>
              </a:solidFill>
              <a:latin typeface="JasmineUPC" pitchFamily="18" charset="-34"/>
              <a:cs typeface="JasmineUPC" pitchFamily="18" charset="-34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7544" y="2895868"/>
            <a:ext cx="604867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en-US" sz="4400" b="1" dirty="0" smtClean="0">
                <a:latin typeface="FreesiaUPC" pitchFamily="34" charset="-34"/>
                <a:cs typeface="FreesiaUPC" pitchFamily="34" charset="-34"/>
              </a:rPr>
              <a:t>	</a:t>
            </a:r>
            <a:r>
              <a:rPr lang="th-TH" sz="4800" b="1" dirty="0" smtClean="0">
                <a:ln w="12700"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reesiaUPC" pitchFamily="34" charset="-34"/>
                <a:cs typeface="FreesiaUPC" pitchFamily="34" charset="-34"/>
              </a:rPr>
              <a:t>โลหะหนักจะมีความหนาแน่นน้อยกว่า </a:t>
            </a:r>
            <a:r>
              <a:rPr lang="en-US" sz="4800" b="1" dirty="0" smtClean="0">
                <a:ln w="12700"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reesiaUPC" pitchFamily="34" charset="-34"/>
                <a:cs typeface="FreesiaUPC" pitchFamily="34" charset="-34"/>
              </a:rPr>
              <a:t>4 </a:t>
            </a:r>
            <a:r>
              <a:rPr lang="th-TH" sz="4800" b="1" dirty="0" smtClean="0">
                <a:ln w="12700"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reesiaUPC" pitchFamily="34" charset="-34"/>
                <a:cs typeface="FreesiaUPC" pitchFamily="34" charset="-34"/>
              </a:rPr>
              <a:t>ก./ลบ.ซม. ขึ้นไป โดยนำมาใช้ในงานอุตสาหกรรมประเภทต่างๆ</a:t>
            </a:r>
          </a:p>
        </p:txBody>
      </p:sp>
      <p:pic>
        <p:nvPicPr>
          <p:cNvPr id="3" name="Picture 2" descr="http://learners.in.th/file/2553-6337/utensil-1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2212" r="12152"/>
          <a:stretch/>
        </p:blipFill>
        <p:spPr bwMode="auto">
          <a:xfrm>
            <a:off x="6514969" y="2276872"/>
            <a:ext cx="2521527" cy="3810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12061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06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06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12687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6600" b="1" dirty="0" smtClean="0">
                <a:ln w="19050">
                  <a:noFill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0800" dist="63500" dir="2700000" algn="tl" rotWithShape="0">
                    <a:srgbClr val="92D050">
                      <a:alpha val="80000"/>
                    </a:srgbClr>
                  </a:outerShdw>
                </a:effectLst>
                <a:latin typeface="JasmineUPC" pitchFamily="18" charset="-34"/>
                <a:cs typeface="JasmineUPC" pitchFamily="18" charset="-34"/>
              </a:rPr>
              <a:t>ประเภทโลหะนอกกลุ่มเหล็ก</a:t>
            </a:r>
            <a:endParaRPr lang="en-US" sz="6600" b="1" dirty="0">
              <a:ln w="19050">
                <a:noFill/>
              </a:ln>
              <a:solidFill>
                <a:schemeClr val="accent3">
                  <a:lumMod val="50000"/>
                </a:schemeClr>
              </a:solidFill>
              <a:effectLst>
                <a:outerShdw blurRad="50800" dist="63500" dir="2700000" algn="tl" rotWithShape="0">
                  <a:srgbClr val="92D050">
                    <a:alpha val="80000"/>
                  </a:srgbClr>
                </a:outerShdw>
              </a:effectLst>
              <a:latin typeface="JasmineUPC" pitchFamily="18" charset="-34"/>
              <a:cs typeface="JasmineUPC" pitchFamily="18" charset="-34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31640" y="1772815"/>
            <a:ext cx="78123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5400" b="1" dirty="0" smtClean="0">
                <a:ln w="12700"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reesiaUPC" pitchFamily="34" charset="-34"/>
                <a:cs typeface="FreesiaUPC" pitchFamily="34" charset="-34"/>
              </a:rPr>
              <a:t>โลหะเบา</a:t>
            </a:r>
          </a:p>
        </p:txBody>
      </p:sp>
      <p:sp>
        <p:nvSpPr>
          <p:cNvPr id="7" name="Regular Pentagon 6"/>
          <p:cNvSpPr/>
          <p:nvPr/>
        </p:nvSpPr>
        <p:spPr>
          <a:xfrm>
            <a:off x="323528" y="1700808"/>
            <a:ext cx="936104" cy="864096"/>
          </a:xfrm>
          <a:prstGeom prst="pentagon">
            <a:avLst/>
          </a:prstGeom>
          <a:gradFill>
            <a:gsLst>
              <a:gs pos="0">
                <a:schemeClr val="accent3">
                  <a:lumMod val="50000"/>
                </a:schemeClr>
              </a:gs>
              <a:gs pos="50000">
                <a:schemeClr val="accent3">
                  <a:lumMod val="75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ln w="12700">
                  <a:solidFill>
                    <a:schemeClr val="tx1"/>
                  </a:solidFill>
                </a:ln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>2</a:t>
            </a:r>
            <a:endParaRPr lang="en-US" sz="5400" b="1" dirty="0">
              <a:ln w="12700">
                <a:solidFill>
                  <a:schemeClr val="tx1"/>
                </a:solidFill>
              </a:ln>
              <a:solidFill>
                <a:srgbClr val="FFFF00"/>
              </a:solidFill>
              <a:latin typeface="JasmineUPC" pitchFamily="18" charset="-34"/>
              <a:cs typeface="JasmineUPC" pitchFamily="18" charset="-34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7544" y="3352924"/>
            <a:ext cx="410445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 algn="thaiDist">
              <a:buFontTx/>
              <a:buChar char="-"/>
            </a:pPr>
            <a:r>
              <a:rPr lang="th-TH" sz="4800" b="1" dirty="0" smtClean="0">
                <a:ln w="12700"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reesiaUPC" pitchFamily="34" charset="-34"/>
                <a:cs typeface="FreesiaUPC" pitchFamily="34" charset="-34"/>
              </a:rPr>
              <a:t>แมกนีเซียม</a:t>
            </a:r>
          </a:p>
          <a:p>
            <a:pPr marL="685800" indent="-685800" algn="thaiDist">
              <a:buFontTx/>
              <a:buChar char="-"/>
            </a:pPr>
            <a:r>
              <a:rPr lang="th-TH" sz="4800" b="1" dirty="0" smtClean="0">
                <a:ln w="12700"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reesiaUPC" pitchFamily="34" charset="-34"/>
                <a:cs typeface="FreesiaUPC" pitchFamily="34" charset="-34"/>
              </a:rPr>
              <a:t>เบริลเลียม</a:t>
            </a:r>
          </a:p>
          <a:p>
            <a:pPr marL="685800" indent="-685800" algn="thaiDist">
              <a:buFontTx/>
              <a:buChar char="-"/>
            </a:pPr>
            <a:r>
              <a:rPr lang="th-TH" sz="4800" b="1" dirty="0" smtClean="0">
                <a:ln w="12700"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reesiaUPC" pitchFamily="34" charset="-34"/>
                <a:cs typeface="FreesiaUPC" pitchFamily="34" charset="-34"/>
              </a:rPr>
              <a:t>อะลูมิเนียม</a:t>
            </a:r>
          </a:p>
        </p:txBody>
      </p:sp>
      <p:pic>
        <p:nvPicPr>
          <p:cNvPr id="6146" name="Picture 2" descr="http://365bestprice.tarad.com/img-lib/spd_20111221135431_b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11092"/>
          <a:stretch/>
        </p:blipFill>
        <p:spPr bwMode="auto">
          <a:xfrm>
            <a:off x="4716016" y="1988840"/>
            <a:ext cx="3236991" cy="215366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www.packingsiam.com/images/column_1301304679/Aluminum-Foil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9987" b="16511"/>
          <a:stretch/>
        </p:blipFill>
        <p:spPr bwMode="auto">
          <a:xfrm>
            <a:off x="4572000" y="4214517"/>
            <a:ext cx="3865742" cy="245484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922891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07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07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07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07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404</TotalTime>
  <Words>53</Words>
  <Application>Microsoft Office PowerPoint</Application>
  <PresentationFormat>นำเสนอทางหน้าจอ (4:3)</PresentationFormat>
  <Paragraphs>28</Paragraphs>
  <Slides>7</Slides>
  <Notes>0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7</vt:i4>
      </vt:variant>
    </vt:vector>
  </HeadingPairs>
  <TitlesOfParts>
    <vt:vector size="8" baseType="lpstr">
      <vt:lpstr>Office Theme</vt:lpstr>
      <vt:lpstr>ภาพนิ่ง 1</vt:lpstr>
      <vt:lpstr>ภาพนิ่ง 2</vt:lpstr>
      <vt:lpstr>ภาพนิ่ง 3</vt:lpstr>
      <vt:lpstr>ภาพนิ่ง 4</vt:lpstr>
      <vt:lpstr>ภาพนิ่ง 5</vt:lpstr>
      <vt:lpstr>ภาพนิ่ง 6</vt:lpstr>
      <vt:lpstr>ภาพนิ่ง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peak</dc:creator>
  <cp:lastModifiedBy>Miki</cp:lastModifiedBy>
  <cp:revision>53</cp:revision>
  <dcterms:created xsi:type="dcterms:W3CDTF">2013-04-26T15:28:40Z</dcterms:created>
  <dcterms:modified xsi:type="dcterms:W3CDTF">2013-05-31T03:31:27Z</dcterms:modified>
</cp:coreProperties>
</file>