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94" r:id="rId54"/>
    <p:sldId id="395" r:id="rId55"/>
    <p:sldId id="396" r:id="rId56"/>
    <p:sldId id="397" r:id="rId57"/>
    <p:sldId id="398" r:id="rId58"/>
    <p:sldId id="399" r:id="rId59"/>
    <p:sldId id="400" r:id="rId60"/>
    <p:sldId id="401" r:id="rId61"/>
    <p:sldId id="402" r:id="rId62"/>
    <p:sldId id="403" r:id="rId63"/>
    <p:sldId id="404" r:id="rId64"/>
    <p:sldId id="405" r:id="rId65"/>
    <p:sldId id="406" r:id="rId66"/>
    <p:sldId id="407" r:id="rId67"/>
    <p:sldId id="408" r:id="rId68"/>
    <p:sldId id="409" r:id="rId69"/>
    <p:sldId id="410" r:id="rId70"/>
    <p:sldId id="411" r:id="rId71"/>
    <p:sldId id="412" r:id="rId72"/>
    <p:sldId id="413" r:id="rId73"/>
    <p:sldId id="414" r:id="rId74"/>
    <p:sldId id="415" r:id="rId75"/>
    <p:sldId id="417" r:id="rId76"/>
    <p:sldId id="418" r:id="rId77"/>
    <p:sldId id="416" r:id="rId78"/>
    <p:sldId id="419" r:id="rId79"/>
    <p:sldId id="420" r:id="rId80"/>
    <p:sldId id="421" r:id="rId81"/>
    <p:sldId id="422" r:id="rId82"/>
    <p:sldId id="423" r:id="rId83"/>
    <p:sldId id="424" r:id="rId84"/>
    <p:sldId id="425" r:id="rId85"/>
    <p:sldId id="426" r:id="rId86"/>
    <p:sldId id="427" r:id="rId87"/>
    <p:sldId id="428" r:id="rId88"/>
    <p:sldId id="429" r:id="rId89"/>
    <p:sldId id="430" r:id="rId90"/>
    <p:sldId id="431" r:id="rId91"/>
    <p:sldId id="432" r:id="rId92"/>
    <p:sldId id="433" r:id="rId93"/>
    <p:sldId id="434" r:id="rId94"/>
    <p:sldId id="435" r:id="rId95"/>
    <p:sldId id="436" r:id="rId96"/>
    <p:sldId id="437" r:id="rId97"/>
    <p:sldId id="438" r:id="rId98"/>
    <p:sldId id="439" r:id="rId99"/>
    <p:sldId id="312" r:id="rId100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5050"/>
    <a:srgbClr val="CC00FF"/>
    <a:srgbClr val="FF6600"/>
    <a:srgbClr val="CC0099"/>
    <a:srgbClr val="FF3399"/>
    <a:srgbClr val="33CC33"/>
    <a:srgbClr val="6600FF"/>
    <a:srgbClr val="CC33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2072" autoAdjust="0"/>
  </p:normalViewPr>
  <p:slideViewPr>
    <p:cSldViewPr>
      <p:cViewPr varScale="1">
        <p:scale>
          <a:sx n="52" d="100"/>
          <a:sy n="52" d="100"/>
        </p:scale>
        <p:origin x="2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Rectangle 91"/>
          <p:cNvSpPr>
            <a:spLocks noChangeArrowheads="1"/>
          </p:cNvSpPr>
          <p:nvPr/>
        </p:nvSpPr>
        <p:spPr bwMode="gray">
          <a:xfrm>
            <a:off x="0" y="0"/>
            <a:ext cx="9144000" cy="24923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7988300" y="2422525"/>
            <a:ext cx="11557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6870700" y="2432050"/>
            <a:ext cx="1143000" cy="11557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ltGray">
          <a:xfrm>
            <a:off x="6870700" y="3575050"/>
            <a:ext cx="1143000" cy="32924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6870700" y="1301750"/>
            <a:ext cx="1143000" cy="1130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>
            <a:off x="0" y="2422525"/>
            <a:ext cx="57277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76938" y="6594475"/>
            <a:ext cx="2895600" cy="168275"/>
          </a:xfrm>
        </p:spPr>
        <p:txBody>
          <a:bodyPr/>
          <a:lstStyle>
            <a:lvl1pPr algn="r">
              <a:defRPr sz="1000" b="0">
                <a:solidFill>
                  <a:srgbClr val="FFFFFF"/>
                </a:solidFill>
              </a:defRPr>
            </a:lvl1pPr>
          </a:lstStyle>
          <a:p>
            <a:endParaRPr lang="en-US" altLang="th-TH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65513" y="6613525"/>
            <a:ext cx="2133600" cy="16827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CA999147-4E36-4606-84B9-7CFED29BD951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5562600"/>
            <a:ext cx="4495800" cy="304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th-TH" altLang="th-TH" noProof="0" smtClean="0"/>
              <a:t>คลิกเพื่อแก้ไขสไตล์ชื่อเรื่องรองต้นแบบ</a:t>
            </a:r>
            <a:endParaRPr lang="en-US" altLang="th-TH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6200" y="76200"/>
            <a:ext cx="123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h-TH" sz="2400" b="1" i="1">
                <a:solidFill>
                  <a:schemeClr val="bg1"/>
                </a:solidFill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74638" y="6605588"/>
            <a:ext cx="2133600" cy="168275"/>
          </a:xfrm>
        </p:spPr>
        <p:txBody>
          <a:bodyPr/>
          <a:lstStyle>
            <a:lvl1pPr algn="l">
              <a:defRPr b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endParaRPr lang="en-US" altLang="th-T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" y="2438400"/>
            <a:ext cx="5667375" cy="1066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th-TH" altLang="th-TH" noProof="0" smtClean="0"/>
              <a:t>คลิกเพื่อแก้ไขสไตล์ชื่อเรื่องต้นแบบ</a:t>
            </a:r>
            <a:endParaRPr lang="en-US" altLang="th-TH" noProof="0" smtClean="0"/>
          </a:p>
        </p:txBody>
      </p:sp>
      <p:sp>
        <p:nvSpPr>
          <p:cNvPr id="3162" name="Rectangle 90" descr="04"/>
          <p:cNvSpPr>
            <a:spLocks noChangeArrowheads="1"/>
          </p:cNvSpPr>
          <p:nvPr/>
        </p:nvSpPr>
        <p:spPr bwMode="gray">
          <a:xfrm>
            <a:off x="5732463" y="-9525"/>
            <a:ext cx="1144587" cy="35909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www.themegallery.com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042E7-95EC-4E15-8D37-9094F3336F35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14675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057900" y="350838"/>
            <a:ext cx="1943100" cy="5821362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28600" y="350838"/>
            <a:ext cx="5676900" cy="58213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www.themegallery.com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A449A-DD7E-4508-B661-A01D07425083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01906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www.themegallery.com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A663B-0F8E-48AF-AB2A-07B03ED916A6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72333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www.themegallery.com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738DC-A985-4CC1-A060-146534382095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68789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3810000" cy="4953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191000" y="1219200"/>
            <a:ext cx="3810000" cy="4953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www.themegallery.com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FF7DF-9D2F-4CB7-B0DC-422EA136F1F5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98018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www.themegallery.com</a:t>
            </a: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FAC59-3D18-45D6-B0F7-D85E117ADF9F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96791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www.themegallery.com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B979B-0C76-48E2-9111-7776F1CD680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48966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www.themegallery.com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E458-D206-4AA4-BF8D-D8B5A4BAA9F0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95530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www.themegallery.com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28936-A928-4BD2-AE69-CC799A3F08EE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06052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/>
              <a:t>www.themegallery.com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C76B7-FB85-4206-BE5B-3DFCEA81E253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64202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Rectangle 120"/>
          <p:cNvSpPr>
            <a:spLocks noChangeArrowheads="1"/>
          </p:cNvSpPr>
          <p:nvPr/>
        </p:nvSpPr>
        <p:spPr bwMode="gray">
          <a:xfrm>
            <a:off x="8229600" y="0"/>
            <a:ext cx="914400" cy="990600"/>
          </a:xfrm>
          <a:prstGeom prst="rect">
            <a:avLst/>
          </a:prstGeom>
          <a:solidFill>
            <a:schemeClr val="accent2">
              <a:alpha val="8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45" name="Rectangle 121"/>
          <p:cNvSpPr>
            <a:spLocks noChangeArrowheads="1"/>
          </p:cNvSpPr>
          <p:nvPr/>
        </p:nvSpPr>
        <p:spPr bwMode="gray">
          <a:xfrm>
            <a:off x="0" y="266700"/>
            <a:ext cx="9144000" cy="7651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gray">
          <a:xfrm>
            <a:off x="0" y="266700"/>
            <a:ext cx="8229600" cy="765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25" name="Freeform 101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>
              <a:gd name="T0" fmla="*/ 0 w 3800"/>
              <a:gd name="T1" fmla="*/ 0 h 428"/>
              <a:gd name="T2" fmla="*/ 3800 w 3800"/>
              <a:gd name="T3" fmla="*/ 0 h 428"/>
              <a:gd name="T4" fmla="*/ 3456 w 3800"/>
              <a:gd name="T5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143" name="Group 119"/>
          <p:cNvGrpSpPr>
            <a:grpSpLocks/>
          </p:cNvGrpSpPr>
          <p:nvPr/>
        </p:nvGrpSpPr>
        <p:grpSpPr bwMode="auto">
          <a:xfrm>
            <a:off x="8216900" y="5562600"/>
            <a:ext cx="917575" cy="757238"/>
            <a:chOff x="5176" y="3504"/>
            <a:chExt cx="578" cy="477"/>
          </a:xfrm>
        </p:grpSpPr>
        <p:sp>
          <p:nvSpPr>
            <p:cNvPr id="1132" name="Rectangle 108"/>
            <p:cNvSpPr>
              <a:spLocks noChangeArrowheads="1"/>
            </p:cNvSpPr>
            <p:nvPr/>
          </p:nvSpPr>
          <p:spPr bwMode="gray">
            <a:xfrm>
              <a:off x="5314" y="3829"/>
              <a:ext cx="152" cy="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33" name="Rectangle 109"/>
            <p:cNvSpPr>
              <a:spLocks noChangeArrowheads="1"/>
            </p:cNvSpPr>
            <p:nvPr/>
          </p:nvSpPr>
          <p:spPr bwMode="gray">
            <a:xfrm>
              <a:off x="5176" y="3504"/>
              <a:ext cx="152" cy="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34" name="Rectangle 110"/>
            <p:cNvSpPr>
              <a:spLocks noChangeArrowheads="1"/>
            </p:cNvSpPr>
            <p:nvPr/>
          </p:nvSpPr>
          <p:spPr bwMode="gray">
            <a:xfrm>
              <a:off x="5602" y="3504"/>
              <a:ext cx="152" cy="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3528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th-TH" alt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800" y="0"/>
            <a:ext cx="2082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altLang="th-TH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38CC4773-4E92-430A-AED5-A5C9940A4555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350838"/>
            <a:ext cx="6553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คลิกเพื่อแก้ไขสไตล์ชื่อเรื่องต้นแบบ</a:t>
            </a:r>
            <a:endParaRPr lang="en-US" altLang="th-TH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28600" y="12192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  <a:endParaRPr lang="en-US" altLang="th-TH" smtClean="0"/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gray">
          <a:xfrm>
            <a:off x="152400" y="64770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148" name="Rectangle 124" descr="a_01_1"/>
          <p:cNvSpPr>
            <a:spLocks noChangeArrowheads="1"/>
          </p:cNvSpPr>
          <p:nvPr/>
        </p:nvSpPr>
        <p:spPr bwMode="gray">
          <a:xfrm>
            <a:off x="8229600" y="1019175"/>
            <a:ext cx="914400" cy="58388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49" name="Rectangle 125" descr="66"/>
          <p:cNvSpPr>
            <a:spLocks noChangeArrowheads="1"/>
          </p:cNvSpPr>
          <p:nvPr/>
        </p:nvSpPr>
        <p:spPr bwMode="gray">
          <a:xfrm>
            <a:off x="8229600" y="1019175"/>
            <a:ext cx="914400" cy="583882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50" name="Text Box 126"/>
          <p:cNvSpPr txBox="1">
            <a:spLocks noChangeArrowheads="1"/>
          </p:cNvSpPr>
          <p:nvPr/>
        </p:nvSpPr>
        <p:spPr bwMode="auto">
          <a:xfrm>
            <a:off x="7073900" y="62611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th-TH" sz="2000" b="1" i="1">
                <a:solidFill>
                  <a:srgbClr val="CC3300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wintesla2003.com/images/elec_49.jpg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tbn2.google.com/images?q=tbn:4ayuMN8BRKTVOM:http://www.atom.rmutphysics.com/charud/scibook/computer/system/images/computersystem/comsys3.jpg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068960"/>
            <a:ext cx="5667375" cy="1066800"/>
          </a:xfrm>
        </p:spPr>
        <p:txBody>
          <a:bodyPr/>
          <a:lstStyle/>
          <a:p>
            <a:r>
              <a:rPr lang="th-TH" sz="6600" b="1" dirty="0" smtClean="0">
                <a:ln w="9525">
                  <a:solidFill>
                    <a:schemeClr val="bg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ระบบโทรศัพท์เคลื่อนที่</a:t>
            </a:r>
            <a:r>
              <a:rPr lang="en-US" sz="6600" b="1" dirty="0" smtClean="0">
                <a:ln w="9525">
                  <a:solidFill>
                    <a:schemeClr val="bg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6600" b="1" dirty="0" smtClean="0">
                <a:ln w="9525">
                  <a:solidFill>
                    <a:schemeClr val="bg2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altLang="th-TH" sz="6600" b="1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522" cy="1147672"/>
          </a:xfrm>
          <a:prstGeom prst="rect">
            <a:avLst/>
          </a:prstGeom>
        </p:spPr>
      </p:pic>
      <p:sp>
        <p:nvSpPr>
          <p:cNvPr id="2" name="กล่องข้อความ 1"/>
          <p:cNvSpPr txBox="1"/>
          <p:nvPr/>
        </p:nvSpPr>
        <p:spPr>
          <a:xfrm>
            <a:off x="2123728" y="4040031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วีระพจน์ สิทธิพงศ์</a:t>
            </a:r>
            <a:endParaRPr lang="en-US" sz="3200" dirty="0">
              <a:solidFill>
                <a:schemeClr val="accent3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779912" y="3602360"/>
            <a:ext cx="4495800" cy="304800"/>
          </a:xfrm>
        </p:spPr>
        <p:txBody>
          <a:bodyPr/>
          <a:lstStyle/>
          <a:p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2105-2123</a:t>
            </a:r>
            <a:endParaRPr lang="en-US" sz="32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5445224"/>
            <a:ext cx="1243692" cy="1146147"/>
          </a:xfrm>
          <a:prstGeom prst="rect">
            <a:avLst/>
          </a:prstGeom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484475" y="2636912"/>
            <a:ext cx="2635473" cy="2157586"/>
          </a:xfrm>
          <a:prstGeom prst="roundRect">
            <a:avLst>
              <a:gd name="adj" fmla="val 9106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โครงสร้างของโทรศัพท์เคลื่อนที่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มีส่วนประกอบหลัก 3 ส่วน คือ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ltGray">
          <a:xfrm>
            <a:off x="539553" y="1467804"/>
            <a:ext cx="4752528" cy="4841515"/>
          </a:xfrm>
          <a:prstGeom prst="rightArrow">
            <a:avLst>
              <a:gd name="adj1" fmla="val 79306"/>
              <a:gd name="adj2" fmla="val 3029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313249" y="2141612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99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ส่วนหูฟัง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(Handset)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313249" y="3310719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ส่วนควบคุม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(Control Part)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279341" y="4454624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 ส่วนคลื่นวิทยุ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(Radio Part)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866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 bwMode="auto">
          <a:xfrm>
            <a:off x="304106" y="369529"/>
            <a:ext cx="7652270" cy="539191"/>
          </a:xfrm>
          <a:prstGeom prst="rect">
            <a:avLst/>
          </a:prstGeom>
          <a:noFill/>
          <a:ln w="41275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3200" b="1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การ</a:t>
            </a:r>
            <a:r>
              <a:rPr lang="th-TH" sz="3200" b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รับ - ส่งคลื่นสัญญาณของระบบโทรศัพท์เคลื่อนที่</a:t>
            </a:r>
            <a:endParaRPr lang="th-TH" sz="3200" dirty="0">
              <a:solidFill>
                <a:schemeClr val="accent3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5445224"/>
            <a:ext cx="1243692" cy="114614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21" y="1340768"/>
            <a:ext cx="5447639" cy="218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1117826" y="3489966"/>
            <a:ext cx="5727850" cy="523220"/>
          </a:xfrm>
          <a:prstGeom prst="rect">
            <a:avLst/>
          </a:prstGeom>
          <a:ln w="19050">
            <a:solidFill>
              <a:srgbClr val="FF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800" dirty="0" smtClean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IrisUPC" panose="020B0604020202020204" pitchFamily="34" charset="-34"/>
              </a:rPr>
              <a:t>ภาพแสดง</a:t>
            </a:r>
            <a:r>
              <a:rPr lang="th-TH" sz="2800" dirty="0">
                <a:solidFill>
                  <a:srgbClr val="00000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IrisUPC" panose="020B0604020202020204" pitchFamily="34" charset="-34"/>
              </a:rPr>
              <a:t>ระยะทางที่สามารถใช้งานได้ เมื่อห่างจากสถานีฐาน</a:t>
            </a:r>
            <a:endParaRPr lang="th-TH" sz="2800" dirty="0">
              <a:latin typeface="Impact" panose="020B0806030902050204" pitchFamily="34" charset="0"/>
              <a:cs typeface="IrisUPC" panose="020B0604020202020204" pitchFamily="34" charset="-34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8529" y="4293096"/>
            <a:ext cx="8119948" cy="2298275"/>
            <a:chOff x="2304" y="2058"/>
            <a:chExt cx="3102" cy="774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35003" dir="2928844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/>
                <a:t>        </a:t>
              </a:r>
              <a:r>
                <a:rPr lang="th-TH" sz="32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  </a:t>
              </a:r>
              <a:endParaRPr lang="th-TH" dirty="0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4" name="สี่เหลี่ยมผืนผ้า 13"/>
          <p:cNvSpPr/>
          <p:nvPr/>
        </p:nvSpPr>
        <p:spPr>
          <a:xfrm>
            <a:off x="518294" y="4678286"/>
            <a:ext cx="7815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kumimoji="0" lang="th-TH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Baijam" panose="02000506000000020004" pitchFamily="2" charset="-34"/>
                <a:cs typeface="TH Baijam" panose="02000506000000020004" pitchFamily="2" charset="-34"/>
              </a:rPr>
              <a:t>โทรศัพท์เคลื่อนที่ในยุคแรกจะใช้หลักการใช้เครื่องส่งวิทยุที่มีกำลัง                                สูง ๆ เพื่อให้ครอบคลุมพื้นที่กว้างไกลที่สุด ดังนั้น เมื่ออยู่ห่างจากสถานีฐาน โทรศัพท์เคลื่อนที่จะต้องส่งสัญญาณไปด้วยกำลังส่งสูง</a:t>
            </a:r>
            <a:endParaRPr kumimoji="0" lang="th-TH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104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ระบบโทรศัพท์เคลื่อนที่แบบเซลลูลาร์</a:t>
            </a:r>
            <a:endParaRPr lang="th-TH" dirty="0">
              <a:solidFill>
                <a:schemeClr val="accent3"/>
              </a:solidFill>
            </a:endParaRPr>
          </a:p>
        </p:txBody>
      </p:sp>
      <p:sp>
        <p:nvSpPr>
          <p:cNvPr id="6" name="ลูกศรขวาท้ายขีด 5"/>
          <p:cNvSpPr/>
          <p:nvPr/>
        </p:nvSpPr>
        <p:spPr bwMode="auto">
          <a:xfrm>
            <a:off x="-19000" y="314276"/>
            <a:ext cx="9163000" cy="3114724"/>
          </a:xfrm>
          <a:prstGeom prst="stripedRightArrow">
            <a:avLst/>
          </a:prstGeom>
          <a:solidFill>
            <a:srgbClr val="CC66FF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42618" y="1107704"/>
            <a:ext cx="7677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จะใช้วิธีการแบ่งสถานีฐานที่มีกำลังสูง แบ่งออกเป็นสถานีฐานย่อย ๆ ที่มีกำลังส่งต่ำ แล้วแบ่งพื้นที่กันดูแลเป็นส่วนย่อย ๆ ซึ่งมีลักษณะคล้ายรวงผึ้ง </a:t>
            </a:r>
            <a:r>
              <a:rPr lang="en-US" sz="32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(Cellular) </a:t>
            </a:r>
            <a:endParaRPr lang="th-TH" sz="3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677364"/>
            <a:ext cx="4035902" cy="2780017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121108" y="5733256"/>
            <a:ext cx="8882783" cy="95410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2353D9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ภาพ</a:t>
            </a:r>
            <a:r>
              <a:rPr kumimoji="0" lang="th-TH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ระบบ</a:t>
            </a:r>
            <a:r>
              <a:rPr kumimoji="0" lang="th-TH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เครือข่ายโทรศัพท์เคลื่อนที่ ที่มีการรับส่งคลื่นโทรศัพท์ระหว่างเครื่อง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2 </a:t>
            </a:r>
            <a:r>
              <a:rPr kumimoji="0" lang="th-TH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เครื่องโดย</a:t>
            </a:r>
            <a:r>
              <a:rPr kumimoji="0" lang="th-TH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มีสถานีฐานและมีผู้ให้บริการแม่ข่ายเป็นตัวควบคุมสัญญาณรับและส่ง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4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ลูกศรขวาท้ายบาก 4"/>
          <p:cNvSpPr/>
          <p:nvPr/>
        </p:nvSpPr>
        <p:spPr bwMode="auto">
          <a:xfrm>
            <a:off x="488835" y="-7168"/>
            <a:ext cx="7464686" cy="1482957"/>
          </a:xfrm>
          <a:prstGeom prst="notchedRightArrow">
            <a:avLst/>
          </a:prstGeom>
          <a:solidFill>
            <a:srgbClr val="FFFF66">
              <a:alpha val="6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/>
            <a:r>
              <a:rPr lang="th-TH" sz="3600" b="1" dirty="0">
                <a:solidFill>
                  <a:srgbClr val="000000">
                    <a:lumMod val="95000"/>
                    <a:lumOff val="5000"/>
                  </a:srgb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การรับ – ส่งคลื่นสัญญาณวิทยุในระบบ </a:t>
            </a:r>
            <a:r>
              <a:rPr lang="en-US" sz="3600" b="1" dirty="0">
                <a:solidFill>
                  <a:srgbClr val="000000">
                    <a:lumMod val="95000"/>
                    <a:lumOff val="5000"/>
                  </a:srgb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GSM</a:t>
            </a:r>
            <a:endParaRPr lang="th-TH" sz="3600" b="1" dirty="0">
              <a:solidFill>
                <a:srgbClr val="000000">
                  <a:lumMod val="95000"/>
                  <a:lumOff val="5000"/>
                </a:srgb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107504" y="1451753"/>
            <a:ext cx="8064896" cy="5001583"/>
          </a:xfrm>
          <a:prstGeom prst="rect">
            <a:avLst/>
          </a:prstGeom>
          <a:solidFill>
            <a:srgbClr val="CC66FF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69956" y="1482957"/>
            <a:ext cx="7902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</a:t>
            </a:r>
            <a:r>
              <a:rPr lang="th-TH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ในช่วงเริ่มแรกนั้นได้มีการกำหนดช่วงความถี่ให้ระบบโทรศัพท์เคลื่อนที่ </a:t>
            </a:r>
            <a:r>
              <a:rPr lang="en-US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GSM </a:t>
            </a:r>
            <a:r>
              <a:rPr lang="th-TH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900 สำหรับใช้งานไว้ทั้งหมด 50 </a:t>
            </a:r>
            <a:r>
              <a:rPr lang="en-US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MHz </a:t>
            </a:r>
            <a:r>
              <a:rPr lang="th-TH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ในย่านความถี่ 890 – 915 </a:t>
            </a:r>
            <a:r>
              <a:rPr lang="en-US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MHz </a:t>
            </a:r>
            <a:r>
              <a:rPr lang="th-TH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และ 935 – 960 </a:t>
            </a:r>
            <a:r>
              <a:rPr lang="en-US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MHz</a:t>
            </a:r>
          </a:p>
          <a:p>
            <a:pPr algn="l"/>
            <a:r>
              <a:rPr lang="en-US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 </a:t>
            </a:r>
            <a:r>
              <a:rPr lang="th-TH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ภายในแบนด์วิดธ์ขนาด 25 </a:t>
            </a:r>
            <a:r>
              <a:rPr lang="en-US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MHz </a:t>
            </a:r>
            <a:r>
              <a:rPr lang="th-TH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ของการส่งข้อมูลแต่ละทิศทางนี้ </a:t>
            </a:r>
            <a:r>
              <a:rPr lang="en-US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GSM </a:t>
            </a:r>
            <a:r>
              <a:rPr lang="th-TH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ได้แบ่งจำนวนช่องของคลื่นพาห์ไว้ทั้งหมด 124 ช่อง โดยแต่ละช่องมีความถี่ห่างกันเท่ากับ 200 </a:t>
            </a:r>
            <a:r>
              <a:rPr lang="en-US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kHz </a:t>
            </a:r>
            <a:r>
              <a:rPr lang="th-TH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ลักษณะการแบ่งช่องลักษณะการแบ่งช่องสัญญาณแบบนี้มีชื่อเรียกว่า </a:t>
            </a:r>
            <a:r>
              <a:rPr lang="en-US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Frequency Division Multiple Access (FDMA) </a:t>
            </a:r>
            <a:r>
              <a:rPr lang="th-TH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และในแต่ละคลื่นพาห์ใช้ส่งสัญญาณได้ทั้งหมด </a:t>
            </a:r>
            <a:r>
              <a:rPr lang="en-US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8 </a:t>
            </a:r>
            <a:r>
              <a:rPr lang="th-TH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ไทม์สล๊อต โดยวิธีนี้เรียกว่า </a:t>
            </a:r>
            <a:r>
              <a:rPr lang="en-US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Time Division Multiple Access (TDMA) </a:t>
            </a:r>
            <a:r>
              <a:rPr lang="th-TH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ดังนั้นจะเห็นว่า </a:t>
            </a:r>
            <a:r>
              <a:rPr lang="en-US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GSM </a:t>
            </a:r>
            <a:r>
              <a:rPr lang="th-TH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อาศัยทั้งวิธี </a:t>
            </a:r>
            <a:r>
              <a:rPr lang="en-US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FDMA </a:t>
            </a:r>
            <a:r>
              <a:rPr lang="th-TH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และ </a:t>
            </a:r>
            <a:r>
              <a:rPr lang="en-US" sz="3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TDMA</a:t>
            </a:r>
            <a:endParaRPr lang="en-US" sz="3000" dirty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724" y="5716429"/>
            <a:ext cx="1099676" cy="101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38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Oval 102"/>
          <p:cNvSpPr>
            <a:spLocks noChangeArrowheads="1"/>
          </p:cNvSpPr>
          <p:nvPr/>
        </p:nvSpPr>
        <p:spPr bwMode="gray">
          <a:xfrm>
            <a:off x="325352" y="2147886"/>
            <a:ext cx="3848145" cy="334933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latinLnBrk="1" hangingPunct="1"/>
            <a:endParaRPr kumimoji="1" lang="en-US" altLang="ko-KR" sz="2000" dirty="0">
              <a:solidFill>
                <a:schemeClr val="bg1"/>
              </a:solidFill>
              <a:effectLst/>
              <a:ea typeface="굴림" panose="020B0600000101010101" pitchFamily="34" charset="-127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708120" y="3538972"/>
            <a:ext cx="712879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ขอบเขตในการติดต่อกับ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สถานีฐานของโทรศัพท์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เคลื่อนที่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(Range of Mobile Station)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10" name="AutoShape 146"/>
          <p:cNvSpPr>
            <a:spLocks noChangeArrowheads="1"/>
          </p:cNvSpPr>
          <p:nvPr/>
        </p:nvSpPr>
        <p:spPr bwMode="gray">
          <a:xfrm>
            <a:off x="3264881" y="1595440"/>
            <a:ext cx="5076825" cy="10731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99FF">
                  <a:gamma/>
                  <a:shade val="60784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60784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굴림" panose="020B0600000101010101" pitchFamily="34" charset="-127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4043635" y="1875579"/>
            <a:ext cx="464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th-TH" sz="32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กำลังส่งของโทรศัพท์เคลื่อนที่</a:t>
            </a:r>
          </a:p>
        </p:txBody>
      </p:sp>
      <p:sp>
        <p:nvSpPr>
          <p:cNvPr id="12" name="AutoShape 146"/>
          <p:cNvSpPr>
            <a:spLocks noChangeArrowheads="1"/>
          </p:cNvSpPr>
          <p:nvPr/>
        </p:nvSpPr>
        <p:spPr bwMode="gray">
          <a:xfrm>
            <a:off x="4026867" y="2854436"/>
            <a:ext cx="5076825" cy="10731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99FF">
                  <a:gamma/>
                  <a:shade val="60784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60784"/>
                  <a:invGamma/>
                </a:srgb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굴림" panose="020B0600000101010101" pitchFamily="34" charset="-127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3805951" y="3112513"/>
            <a:ext cx="464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ตำแหน่งของโทรศัพท์เคลื่อนที่</a:t>
            </a:r>
            <a:endParaRPr lang="th-TH" b="1" dirty="0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5445224"/>
            <a:ext cx="1243692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6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 smtClean="0"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สถานีฐาน </a:t>
            </a:r>
            <a:r>
              <a:rPr lang="en-US" sz="3600" b="1" dirty="0" smtClean="0"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(Base Station)</a:t>
            </a:r>
            <a:endParaRPr lang="th-TH" sz="3600" b="1" dirty="0">
              <a:solidFill>
                <a:schemeClr val="accent3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2843808" y="1124744"/>
            <a:ext cx="2746219" cy="609600"/>
          </a:xfrm>
          <a:prstGeom prst="rect">
            <a:avLst/>
          </a:prstGeom>
          <a:solidFill>
            <a:srgbClr val="FFFF99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สถานีฐานประกอบด้วย</a:t>
            </a:r>
            <a:endParaRPr lang="en-US" sz="3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80024" y="2006732"/>
            <a:ext cx="1631158" cy="557464"/>
          </a:xfrm>
          <a:prstGeom prst="roundRect">
            <a:avLst>
              <a:gd name="adj" fmla="val 50000"/>
            </a:avLst>
          </a:prstGeom>
          <a:solidFill>
            <a:srgbClr val="CC99FF"/>
          </a:solidFill>
          <a:ln w="19050" algn="ctr">
            <a:solidFill>
              <a:srgbClr val="00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endParaRPr lang="en-US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80024" y="2748064"/>
            <a:ext cx="2033719" cy="3574733"/>
          </a:xfrm>
          <a:prstGeom prst="chevron">
            <a:avLst>
              <a:gd name="adj" fmla="val 16468"/>
            </a:avLst>
          </a:prstGeom>
          <a:solidFill>
            <a:srgbClr val="CC99FF"/>
          </a:solidFill>
          <a:ln w="1905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th-TH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684170" y="3181845"/>
            <a:ext cx="12961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อุปกรณ์เกี่ยวกับระบบไฟฟ้า</a:t>
            </a:r>
          </a:p>
          <a:p>
            <a:pPr algn="l"/>
            <a:endParaRPr lang="th-TH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gray">
          <a:xfrm>
            <a:off x="1864951" y="2046713"/>
            <a:ext cx="1631158" cy="557463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 w="19050" algn="ctr">
            <a:solidFill>
              <a:srgbClr val="FFFF99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en-US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1826948" y="2757586"/>
            <a:ext cx="2033719" cy="3574733"/>
          </a:xfrm>
          <a:prstGeom prst="chevron">
            <a:avLst>
              <a:gd name="adj" fmla="val 16468"/>
            </a:avLst>
          </a:prstGeom>
          <a:solidFill>
            <a:srgbClr val="FF9999"/>
          </a:solidFill>
          <a:ln w="19050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th-TH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2203871" y="3194850"/>
            <a:ext cx="17518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อุปกรณ์เกี่ยวกับการเตือนสัญญาณ </a:t>
            </a:r>
            <a:r>
              <a:rPr lang="en-US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(Alarm Equipment)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3727489" y="2068306"/>
            <a:ext cx="1631158" cy="557462"/>
          </a:xfrm>
          <a:prstGeom prst="roundRect">
            <a:avLst>
              <a:gd name="adj" fmla="val 50000"/>
            </a:avLst>
          </a:prstGeom>
          <a:solidFill>
            <a:srgbClr val="CCFF99"/>
          </a:solidFill>
          <a:ln w="19050" algn="ctr">
            <a:solidFill>
              <a:srgbClr val="CC99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endParaRPr lang="en-US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gray">
          <a:xfrm>
            <a:off x="3556308" y="2789118"/>
            <a:ext cx="2033719" cy="3574733"/>
          </a:xfrm>
          <a:prstGeom prst="chevron">
            <a:avLst>
              <a:gd name="adj" fmla="val 16468"/>
            </a:avLst>
          </a:prstGeom>
          <a:solidFill>
            <a:srgbClr val="CCFF99"/>
          </a:solidFill>
          <a:ln w="1905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th-TH"/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3950795" y="3181845"/>
            <a:ext cx="1770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อุปกรณ์เกี่ยวกับคลื่นวิทยุ </a:t>
            </a:r>
            <a:r>
              <a:rPr lang="en-US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(Radio Equipment)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gray">
          <a:xfrm>
            <a:off x="5486948" y="2058878"/>
            <a:ext cx="1631158" cy="588528"/>
          </a:xfrm>
          <a:prstGeom prst="roundRect">
            <a:avLst>
              <a:gd name="adj" fmla="val 50000"/>
            </a:avLst>
          </a:prstGeom>
          <a:solidFill>
            <a:srgbClr val="CC99FF"/>
          </a:solidFill>
          <a:ln w="19050" algn="ctr">
            <a:solidFill>
              <a:srgbClr val="00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4.</a:t>
            </a:r>
            <a:endParaRPr lang="en-US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5285668" y="2792258"/>
            <a:ext cx="2033719" cy="3574733"/>
          </a:xfrm>
          <a:prstGeom prst="chevron">
            <a:avLst>
              <a:gd name="adj" fmla="val 16468"/>
            </a:avLst>
          </a:prstGeom>
          <a:solidFill>
            <a:srgbClr val="CC99FF"/>
          </a:solidFill>
          <a:ln w="1905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th-TH"/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158" y="5784791"/>
            <a:ext cx="927746" cy="854981"/>
          </a:xfrm>
          <a:prstGeom prst="rect">
            <a:avLst/>
          </a:prstGeom>
        </p:spPr>
      </p:pic>
      <p:sp>
        <p:nvSpPr>
          <p:cNvPr id="20" name="กล่องข้อความ 19"/>
          <p:cNvSpPr txBox="1"/>
          <p:nvPr/>
        </p:nvSpPr>
        <p:spPr>
          <a:xfrm>
            <a:off x="5721651" y="3111613"/>
            <a:ext cx="1768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อุปกรณ์เกี่ยวกับสายอากาศ </a:t>
            </a:r>
            <a:r>
              <a:rPr lang="en-US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(Antenna)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054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>
            <a:spLocks/>
          </p:cNvSpPr>
          <p:nvPr/>
        </p:nvSpPr>
        <p:spPr bwMode="gray">
          <a:xfrm>
            <a:off x="366514" y="1168384"/>
            <a:ext cx="7272808" cy="4721746"/>
          </a:xfrm>
          <a:custGeom>
            <a:avLst/>
            <a:gdLst>
              <a:gd name="T0" fmla="*/ 1158 w 1248"/>
              <a:gd name="T1" fmla="*/ 0 h 1664"/>
              <a:gd name="T2" fmla="*/ 1248 w 1248"/>
              <a:gd name="T3" fmla="*/ 288 h 1664"/>
              <a:gd name="T4" fmla="*/ 1248 w 1248"/>
              <a:gd name="T5" fmla="*/ 1645 h 1664"/>
              <a:gd name="T6" fmla="*/ 0 w 1248"/>
              <a:gd name="T7" fmla="*/ 1664 h 1664"/>
              <a:gd name="T8" fmla="*/ 0 w 1248"/>
              <a:gd name="T9" fmla="*/ 391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554080" y="2458882"/>
            <a:ext cx="6912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Base Station Subsystem (BSS) </a:t>
            </a:r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 2 ส่วนหลัก คือ </a:t>
            </a:r>
            <a:r>
              <a:rPr lang="en-US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Base Transceiver Station (BTS) </a:t>
            </a:r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Base Station Controller (BSC) </a:t>
            </a:r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ส่วนของ </a:t>
            </a:r>
            <a:r>
              <a:rPr lang="en-US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BTS </a:t>
            </a:r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ทำหน้าที่ติดต่อกับเครื่องโทรศัพท์เคลื่อนที่ </a:t>
            </a:r>
            <a:r>
              <a:rPr lang="en-US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(MS) </a:t>
            </a:r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กลุ่มของ </a:t>
            </a:r>
            <a:r>
              <a:rPr lang="en-US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BTS </a:t>
            </a:r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ที่ครอบคลุมพื้นที่</a:t>
            </a:r>
          </a:p>
          <a:p>
            <a:pPr algn="l"/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หลาย ๆ เซลล์จำนวนหนึ่ง จะอยู่ภายใต้การดูแลของ </a:t>
            </a:r>
            <a:r>
              <a:rPr lang="en-US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BSC </a:t>
            </a:r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หนึ่งตัว โดยปกติ </a:t>
            </a:r>
            <a:r>
              <a:rPr lang="en-US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BSC </a:t>
            </a:r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หนึ่งตัวจะสามารถดูและควบคุม </a:t>
            </a:r>
            <a:r>
              <a:rPr lang="en-US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BTS </a:t>
            </a:r>
            <a:endParaRPr lang="th-TH" sz="3200" dirty="0" smtClean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ได้จำนวนมากถึงหลายสิบหรือหลายร้อยชุด</a:t>
            </a:r>
            <a:endParaRPr lang="th-TH" sz="3200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5445224"/>
            <a:ext cx="1243692" cy="1146147"/>
          </a:xfrm>
          <a:prstGeom prst="rect">
            <a:avLst/>
          </a:prstGeom>
        </p:spPr>
      </p:pic>
      <p:sp>
        <p:nvSpPr>
          <p:cNvPr id="8" name="Freeform 3"/>
          <p:cNvSpPr>
            <a:spLocks/>
          </p:cNvSpPr>
          <p:nvPr/>
        </p:nvSpPr>
        <p:spPr bwMode="gray">
          <a:xfrm rot="21370474">
            <a:off x="333817" y="1174234"/>
            <a:ext cx="5454713" cy="1007824"/>
          </a:xfrm>
          <a:custGeom>
            <a:avLst/>
            <a:gdLst>
              <a:gd name="T0" fmla="*/ 1158 w 1248"/>
              <a:gd name="T1" fmla="*/ 0 h 1664"/>
              <a:gd name="T2" fmla="*/ 1248 w 1248"/>
              <a:gd name="T3" fmla="*/ 288 h 1664"/>
              <a:gd name="T4" fmla="*/ 1248 w 1248"/>
              <a:gd name="T5" fmla="*/ 1645 h 1664"/>
              <a:gd name="T6" fmla="*/ 0 w 1248"/>
              <a:gd name="T7" fmla="*/ 1664 h 1664"/>
              <a:gd name="T8" fmla="*/ 0 w 1248"/>
              <a:gd name="T9" fmla="*/ 391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/>
          <a:lstStyle/>
          <a:p>
            <a:endParaRPr lang="th-TH"/>
          </a:p>
        </p:txBody>
      </p:sp>
      <p:sp>
        <p:nvSpPr>
          <p:cNvPr id="9" name="กล่องข้อความ 8"/>
          <p:cNvSpPr txBox="1"/>
          <p:nvPr/>
        </p:nvSpPr>
        <p:spPr>
          <a:xfrm rot="21312188">
            <a:off x="380653" y="1481924"/>
            <a:ext cx="5888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ส่วนของสถานีฐาน </a:t>
            </a:r>
            <a:r>
              <a:rPr lang="en-US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(Base Station Subsystem)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23555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95592" cy="563562"/>
          </a:xfrm>
        </p:spPr>
        <p:txBody>
          <a:bodyPr/>
          <a:lstStyle/>
          <a:p>
            <a:r>
              <a:rPr lang="th-TH" sz="3600" b="1" dirty="0" smtClean="0"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ระบบเน็ตเวิร์คและสวิตชิ่ง </a:t>
            </a:r>
            <a:r>
              <a:rPr lang="en-US" b="1" dirty="0" smtClean="0"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(Network and Switching Subsystem)</a:t>
            </a:r>
            <a:endParaRPr lang="th-TH" b="1" dirty="0">
              <a:solidFill>
                <a:schemeClr val="accent3"/>
              </a:solidFill>
            </a:endParaRPr>
          </a:p>
        </p:txBody>
      </p:sp>
      <p:sp>
        <p:nvSpPr>
          <p:cNvPr id="5" name="คำบรรยายภาพแบบลูกศรลง 4"/>
          <p:cNvSpPr/>
          <p:nvPr/>
        </p:nvSpPr>
        <p:spPr bwMode="auto">
          <a:xfrm>
            <a:off x="179512" y="1124744"/>
            <a:ext cx="7848872" cy="3218656"/>
          </a:xfrm>
          <a:prstGeom prst="downArrowCallout">
            <a:avLst>
              <a:gd name="adj1" fmla="val 9883"/>
              <a:gd name="adj2" fmla="val 24567"/>
              <a:gd name="adj3" fmla="val 27252"/>
              <a:gd name="adj4" fmla="val 72748"/>
            </a:avLst>
          </a:prstGeom>
          <a:solidFill>
            <a:srgbClr val="99FF33">
              <a:alpha val="49000"/>
            </a:srgbClr>
          </a:solidFill>
          <a:ln w="349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51520" y="1124744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Network and Switching Subsystem (NSS) </a:t>
            </a: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 2 ส่วนหลัก คือ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Mobile Services Switching Center (MSC) </a:t>
            </a: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และฐานข้อมูลสำหรับการจัดการกับการใช้งานของผู้ใช้บริการ</a:t>
            </a:r>
          </a:p>
          <a:p>
            <a:pPr algn="l"/>
            <a:r>
              <a:rPr lang="th-TH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สำหรับข้อมูลภายใน </a:t>
            </a:r>
            <a:r>
              <a:rPr lang="en-US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NSS </a:t>
            </a:r>
            <a:r>
              <a:rPr lang="th-TH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ประกอบด้วยส่วนสำคัญ 3 ส่วนหลัก คือ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368524" y="4343400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Home Location Register (HLR)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เป็นฐานข้อมูลที่ทำหน้าที่เก็บข้อมูลต่าง ๆ ที่เกี่ยวข้องกับผู้ใช้บริการ</a:t>
            </a:r>
          </a:p>
          <a:p>
            <a:pPr algn="l"/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2.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Authentication Centre (AUC)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เป็นฐานข้อมูลที่เก็บข้อมูลที่เป็นความลับ</a:t>
            </a:r>
          </a:p>
          <a:p>
            <a:pPr algn="l"/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3.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Visitor Location Register (VLR)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เป็นฐานข้อมูลที่อยู่คู่กับ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MSC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หนึ่งชุดหรือกลุ่มของ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MSC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จำนวนหนึ่ง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839" y="5972238"/>
            <a:ext cx="799956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ระบบปฏิบัติการ 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(Operation Subsystem</a:t>
            </a:r>
            <a:r>
              <a:rPr lang="en-US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dirty="0"/>
          </a:p>
        </p:txBody>
      </p:sp>
      <p:sp>
        <p:nvSpPr>
          <p:cNvPr id="5" name="Freeform 2"/>
          <p:cNvSpPr>
            <a:spLocks/>
          </p:cNvSpPr>
          <p:nvPr/>
        </p:nvSpPr>
        <p:spPr bwMode="gray">
          <a:xfrm flipH="1">
            <a:off x="125810" y="1124744"/>
            <a:ext cx="7920880" cy="4968552"/>
          </a:xfrm>
          <a:custGeom>
            <a:avLst/>
            <a:gdLst>
              <a:gd name="T0" fmla="*/ 1226 w 1238"/>
              <a:gd name="T1" fmla="*/ 0 h 1662"/>
              <a:gd name="T2" fmla="*/ 1238 w 1238"/>
              <a:gd name="T3" fmla="*/ 1662 h 1662"/>
              <a:gd name="T4" fmla="*/ 0 w 1238"/>
              <a:gd name="T5" fmla="*/ 1662 h 1662"/>
              <a:gd name="T6" fmla="*/ 4 w 1238"/>
              <a:gd name="T7" fmla="*/ 416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8" h="1662">
                <a:moveTo>
                  <a:pt x="1226" y="0"/>
                </a:moveTo>
                <a:lnTo>
                  <a:pt x="1238" y="1662"/>
                </a:lnTo>
                <a:lnTo>
                  <a:pt x="0" y="1662"/>
                </a:lnTo>
                <a:lnTo>
                  <a:pt x="4" y="416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77838" y="2348880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Operations and Maintenance Centre (OMC)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ซึ่งมีหน้าที่หลักในการจัดการเรื่องการปฏิบัติการของระบบโดยรวม การจัดการกับปัญหาของอุปกรณ์บางส่วนที่อาจเกิดความเสียหาย การปรับตั้งค่าต่าง ๆ ภายในระบบให้เหมาะสม การจัดการเรื่องสมาชิกผู้ใช้บริการของระบบซึ่งรวมไปถึงการคิดค่าบริการและออกบิลเก็บค่าบริการ การทำงานของ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OMC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ส่วนใหญ่แล้วจำต้องมีการติดต่อสื่อสารกับฐานข้อมูล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HLR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เสมอ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158" y="5784791"/>
            <a:ext cx="927746" cy="8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1274" y="476672"/>
            <a:ext cx="7696200" cy="563562"/>
          </a:xfrm>
        </p:spPr>
        <p:txBody>
          <a:bodyPr/>
          <a:lstStyle/>
          <a:p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เซลล์ไซท์ 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(Cell Site)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เสาเครือข่ายของโทรศัพท์เคลื่อนที่</a:t>
            </a:r>
            <a:endParaRPr lang="th-TH" sz="3600" b="1" dirty="0"/>
          </a:p>
        </p:txBody>
      </p:sp>
      <p:sp>
        <p:nvSpPr>
          <p:cNvPr id="5" name="กากบาท 4"/>
          <p:cNvSpPr/>
          <p:nvPr/>
        </p:nvSpPr>
        <p:spPr bwMode="auto">
          <a:xfrm>
            <a:off x="467544" y="2780928"/>
            <a:ext cx="1728192" cy="1512168"/>
          </a:xfrm>
          <a:prstGeom prst="plus">
            <a:avLst/>
          </a:prstGeom>
          <a:solidFill>
            <a:schemeClr val="accent1">
              <a:alpha val="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กากบาท 5"/>
          <p:cNvSpPr/>
          <p:nvPr/>
        </p:nvSpPr>
        <p:spPr bwMode="auto">
          <a:xfrm>
            <a:off x="1835696" y="2024844"/>
            <a:ext cx="1728192" cy="1512168"/>
          </a:xfrm>
          <a:prstGeom prst="plus">
            <a:avLst/>
          </a:prstGeom>
          <a:solidFill>
            <a:srgbClr val="FFCCFF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กากบาท 6"/>
          <p:cNvSpPr/>
          <p:nvPr/>
        </p:nvSpPr>
        <p:spPr bwMode="auto">
          <a:xfrm>
            <a:off x="1835696" y="3537012"/>
            <a:ext cx="1728192" cy="1512168"/>
          </a:xfrm>
          <a:prstGeom prst="plus">
            <a:avLst/>
          </a:prstGeom>
          <a:solidFill>
            <a:srgbClr val="FFCC00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กากบาท 7"/>
          <p:cNvSpPr/>
          <p:nvPr/>
        </p:nvSpPr>
        <p:spPr bwMode="auto">
          <a:xfrm>
            <a:off x="3203848" y="2780928"/>
            <a:ext cx="1728192" cy="1512168"/>
          </a:xfrm>
          <a:prstGeom prst="plus">
            <a:avLst/>
          </a:prstGeom>
          <a:solidFill>
            <a:srgbClr val="99FF33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กากบาท 8"/>
          <p:cNvSpPr/>
          <p:nvPr/>
        </p:nvSpPr>
        <p:spPr bwMode="auto">
          <a:xfrm>
            <a:off x="4549130" y="2030946"/>
            <a:ext cx="1728192" cy="1512168"/>
          </a:xfrm>
          <a:prstGeom prst="plus">
            <a:avLst/>
          </a:prstGeom>
          <a:solidFill>
            <a:srgbClr val="FFFF66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กากบาท 9"/>
          <p:cNvSpPr/>
          <p:nvPr/>
        </p:nvSpPr>
        <p:spPr bwMode="auto">
          <a:xfrm>
            <a:off x="4549130" y="3530910"/>
            <a:ext cx="1728192" cy="1512168"/>
          </a:xfrm>
          <a:prstGeom prst="plus">
            <a:avLst/>
          </a:prstGeom>
          <a:solidFill>
            <a:srgbClr val="CC66FF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326504" y="128095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โครงสร้างเครือข่าย </a:t>
            </a:r>
            <a:r>
              <a:rPr lang="en-US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(Network Structure)</a:t>
            </a:r>
            <a:endParaRPr lang="en-US" sz="3200" dirty="0" smtClean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th-TH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พื้นที่ </a:t>
            </a:r>
            <a:r>
              <a:rPr lang="en-US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(Areas)</a:t>
            </a:r>
            <a:endParaRPr lang="en-US" sz="3200" dirty="0" smtClean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PLMN (Public Land Mobile Network) </a:t>
            </a:r>
            <a:r>
              <a:rPr lang="th-TH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โครงข่ายทั้งหมดของโทรศัพท์เคลื่อนที่ 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Cellular </a:t>
            </a:r>
            <a:r>
              <a:rPr lang="th-TH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ไม่รวม 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PSTN </a:t>
            </a:r>
            <a:r>
              <a:rPr lang="th-TH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ซึ่งทุก ๆโครงข่ายจะสามารถแบ่งออกเป็น </a:t>
            </a:r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Area </a:t>
            </a:r>
            <a:r>
              <a:rPr lang="th-TH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ขนาดต่าง ๆ กัน</a:t>
            </a:r>
          </a:p>
          <a:p>
            <a:pPr algn="l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Cell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บริเวณที่ครอบคลุมโดยสถานีฐาน แบ่งออกได้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แบบ คือ</a:t>
            </a:r>
            <a:endParaRPr lang="en-US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1. Omnidirectional Cell</a:t>
            </a:r>
          </a:p>
          <a:p>
            <a:pPr algn="l"/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2. Sector Cell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กากบาท 11"/>
          <p:cNvSpPr/>
          <p:nvPr/>
        </p:nvSpPr>
        <p:spPr bwMode="auto">
          <a:xfrm>
            <a:off x="3156198" y="4280892"/>
            <a:ext cx="1728192" cy="1512168"/>
          </a:xfrm>
          <a:prstGeom prst="plus">
            <a:avLst/>
          </a:prstGeom>
          <a:solidFill>
            <a:srgbClr val="FFFF66">
              <a:alpha val="2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กากบาท 12"/>
          <p:cNvSpPr/>
          <p:nvPr/>
        </p:nvSpPr>
        <p:spPr bwMode="auto">
          <a:xfrm>
            <a:off x="4585667" y="5055293"/>
            <a:ext cx="1728192" cy="1512168"/>
          </a:xfrm>
          <a:prstGeom prst="plus">
            <a:avLst/>
          </a:prstGeom>
          <a:solidFill>
            <a:srgbClr val="FF33CC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กากบาท 13"/>
          <p:cNvSpPr/>
          <p:nvPr/>
        </p:nvSpPr>
        <p:spPr bwMode="auto">
          <a:xfrm>
            <a:off x="5905028" y="4280892"/>
            <a:ext cx="1728192" cy="1512168"/>
          </a:xfrm>
          <a:prstGeom prst="plus">
            <a:avLst/>
          </a:prstGeom>
          <a:solidFill>
            <a:srgbClr val="FFC000">
              <a:alpha val="1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158" y="5784791"/>
            <a:ext cx="927746" cy="8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91680" y="450056"/>
            <a:ext cx="6553200" cy="563562"/>
          </a:xfrm>
        </p:spPr>
        <p:txBody>
          <a:bodyPr/>
          <a:lstStyle/>
          <a:p>
            <a:r>
              <a:rPr lang="th-TH" sz="4000" b="1" dirty="0" smtClean="0"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บทที่ 1 ประวัติโทรศัพท์เคลื่อนที่</a:t>
            </a:r>
            <a:endParaRPr lang="th-TH" sz="4000" b="1" dirty="0">
              <a:solidFill>
                <a:schemeClr val="accent3"/>
              </a:solidFill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486411" y="2183782"/>
            <a:ext cx="7439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th-TH" sz="32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</a:t>
            </a:r>
            <a:endParaRPr lang="th-TH" dirty="0">
              <a:solidFill>
                <a:schemeClr val="accent3"/>
              </a:solidFill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gray">
          <a:xfrm>
            <a:off x="366228" y="1167293"/>
            <a:ext cx="4666613" cy="841649"/>
          </a:xfrm>
          <a:prstGeom prst="roundRect">
            <a:avLst>
              <a:gd name="adj" fmla="val 29463"/>
            </a:avLst>
          </a:prstGeom>
          <a:solidFill>
            <a:srgbClr val="FFCCFF"/>
          </a:solidFill>
          <a:ln w="57150">
            <a:solidFill>
              <a:srgbClr val="FF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3200" dirty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ชื่อเรื่อง 3"/>
          <p:cNvSpPr txBox="1">
            <a:spLocks/>
          </p:cNvSpPr>
          <p:nvPr/>
        </p:nvSpPr>
        <p:spPr bwMode="gray">
          <a:xfrm>
            <a:off x="516320" y="1613860"/>
            <a:ext cx="8065386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วิวัฒนาการโทรศัพท์เคลื่อนที่ในไทย</a:t>
            </a:r>
          </a:p>
          <a:p>
            <a:r>
              <a:rPr lang="th-TH" b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b="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endParaRPr lang="th-TH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สามเหลี่ยมหน้าจั่ว 15"/>
          <p:cNvSpPr/>
          <p:nvPr/>
        </p:nvSpPr>
        <p:spPr bwMode="auto">
          <a:xfrm rot="21020000">
            <a:off x="-248130" y="2622741"/>
            <a:ext cx="3341676" cy="2964699"/>
          </a:xfrm>
          <a:prstGeom prst="triangle">
            <a:avLst/>
          </a:prstGeom>
          <a:solidFill>
            <a:srgbClr val="CC66FF">
              <a:alpha val="1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สามเหลี่ยมหน้าจั่ว 16"/>
          <p:cNvSpPr/>
          <p:nvPr/>
        </p:nvSpPr>
        <p:spPr bwMode="auto">
          <a:xfrm rot="10648009">
            <a:off x="1302508" y="2489022"/>
            <a:ext cx="4032448" cy="2736304"/>
          </a:xfrm>
          <a:prstGeom prst="triangle">
            <a:avLst/>
          </a:prstGeom>
          <a:solidFill>
            <a:srgbClr val="FFCC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สามเหลี่ยมหน้าจั่ว 17"/>
          <p:cNvSpPr/>
          <p:nvPr/>
        </p:nvSpPr>
        <p:spPr bwMode="auto">
          <a:xfrm rot="361056">
            <a:off x="3593471" y="2351276"/>
            <a:ext cx="3361188" cy="3154004"/>
          </a:xfrm>
          <a:prstGeom prst="triangle">
            <a:avLst/>
          </a:prstGeom>
          <a:solidFill>
            <a:srgbClr val="92D05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สามเหลี่ยมหน้าจั่ว 18"/>
          <p:cNvSpPr/>
          <p:nvPr/>
        </p:nvSpPr>
        <p:spPr bwMode="auto">
          <a:xfrm rot="10800000">
            <a:off x="5609195" y="2424022"/>
            <a:ext cx="2635685" cy="3237089"/>
          </a:xfrm>
          <a:prstGeom prst="triangle">
            <a:avLst>
              <a:gd name="adj" fmla="val 54568"/>
            </a:avLst>
          </a:prstGeom>
          <a:solidFill>
            <a:srgbClr val="FFFF66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28" y="5629003"/>
            <a:ext cx="1157524" cy="1066737"/>
          </a:xfrm>
          <a:prstGeom prst="rect">
            <a:avLst/>
          </a:prstGeom>
        </p:spPr>
      </p:pic>
      <p:sp>
        <p:nvSpPr>
          <p:cNvPr id="22" name="ชื่อเรื่อง 3"/>
          <p:cNvSpPr txBox="1">
            <a:spLocks/>
          </p:cNvSpPr>
          <p:nvPr/>
        </p:nvSpPr>
        <p:spPr bwMode="gray">
          <a:xfrm>
            <a:off x="169166" y="3823219"/>
            <a:ext cx="8065386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b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b="0" dirty="0" smtClean="0">
                <a:solidFill>
                  <a:schemeClr val="tx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ประเทศไทยได้นำเอาโทรศัพท์มาใช้เป็นครั้งแรกเมื่อ พ.ศ. 2424 ตรงกับรัชกาลที่ 5 โดยกรมกลาโหม </a:t>
            </a:r>
            <a:r>
              <a:rPr lang="en-US" b="0" dirty="0" smtClean="0">
                <a:solidFill>
                  <a:schemeClr val="tx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</a:t>
            </a:r>
            <a:r>
              <a:rPr lang="th-TH" b="0" dirty="0" smtClean="0">
                <a:solidFill>
                  <a:schemeClr val="tx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กระทรวงกลาโหมในปัจจุบัน</a:t>
            </a:r>
            <a:r>
              <a:rPr lang="en-US" b="0" dirty="0" smtClean="0">
                <a:solidFill>
                  <a:schemeClr val="tx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) </a:t>
            </a:r>
            <a:r>
              <a:rPr lang="th-TH" b="0" dirty="0" smtClean="0">
                <a:solidFill>
                  <a:schemeClr val="tx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ได้สั่งเข้ามาใช้งานในกิจการเพื่อความมั่นคงแห่งชาติ </a:t>
            </a:r>
          </a:p>
          <a:p>
            <a:r>
              <a:rPr lang="th-TH" b="0" dirty="0">
                <a:solidFill>
                  <a:schemeClr val="tx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b="0" dirty="0" smtClean="0">
                <a:solidFill>
                  <a:schemeClr val="tx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</a:t>
            </a:r>
            <a:r>
              <a:rPr lang="th-TH" b="0" dirty="0">
                <a:solidFill>
                  <a:schemeClr val="tx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โทรศัพท์เคลื่อนที่ </a:t>
            </a:r>
            <a:r>
              <a:rPr lang="en-US" b="0" dirty="0">
                <a:solidFill>
                  <a:schemeClr val="tx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(Mobile Telephone) </a:t>
            </a:r>
            <a:r>
              <a:rPr lang="th-TH" b="0" dirty="0">
                <a:solidFill>
                  <a:schemeClr val="tx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เครื่องแรกประดิษฐ์ขึ้นในปี ค.ศ. 1956 ซึ่งมีราคาแพงมากและมีน้ำหนักมาก การใช้งานในขณะนั้นมีติดตั้งไว้ในรถยนต์เท่านั้น ปีพ.ศ. 2526 หรือ ค.ศ. 1982 ประเทศไทยได้มีโทรศัพท์เคลื่อนที่บริการ โดยมีผู้ให้บริการรายแรกคือ องค์การโทรศัพท์แห่งประทศไทย</a:t>
            </a:r>
          </a:p>
        </p:txBody>
      </p:sp>
    </p:spTree>
    <p:extLst>
      <p:ext uri="{BB962C8B-B14F-4D97-AF65-F5344CB8AC3E}">
        <p14:creationId xmlns:p14="http://schemas.microsoft.com/office/powerpoint/2010/main" val="1514559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คำบรรยายภาพแบบลูกศรลง 4"/>
          <p:cNvSpPr/>
          <p:nvPr/>
        </p:nvSpPr>
        <p:spPr bwMode="auto">
          <a:xfrm>
            <a:off x="182216" y="1196752"/>
            <a:ext cx="7704856" cy="3528392"/>
          </a:xfrm>
          <a:prstGeom prst="downArrowCallout">
            <a:avLst>
              <a:gd name="adj1" fmla="val 14202"/>
              <a:gd name="adj2" fmla="val 20681"/>
              <a:gd name="adj3" fmla="val 25000"/>
              <a:gd name="adj4" fmla="val 64977"/>
            </a:avLst>
          </a:prstGeom>
          <a:solidFill>
            <a:srgbClr val="CC66FF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158" y="5784791"/>
            <a:ext cx="927746" cy="854981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182216" y="1214686"/>
            <a:ext cx="7702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หลักการ </a:t>
            </a:r>
            <a:r>
              <a:rPr lang="en-US" sz="32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Frequency Reuse</a:t>
            </a:r>
          </a:p>
          <a:p>
            <a:pPr algn="l"/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การนำความถี่ที่ใช้กับ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Cell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หนึ่งแล้วเอากลับมาใช้กับ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Cell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อื่น โดยมีระยะห่างกันพอสมควร เพื่อไม่ให้เกิดการ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Interference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ระยะห่างระหว่าง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Cell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ที่ใช้ความถี่เดียวกันนี้เรียกว่า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Reuse Distance</a:t>
            </a:r>
            <a:endParaRPr lang="th-TH" sz="32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วงรี 7"/>
          <p:cNvSpPr/>
          <p:nvPr/>
        </p:nvSpPr>
        <p:spPr bwMode="auto">
          <a:xfrm>
            <a:off x="1475656" y="4796850"/>
            <a:ext cx="4896544" cy="1440161"/>
          </a:xfrm>
          <a:prstGeom prst="ellipse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763688" y="515719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หลักการ </a:t>
            </a:r>
            <a:r>
              <a:rPr lang="en-US" sz="4000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Frequency Reuse</a:t>
            </a:r>
          </a:p>
        </p:txBody>
      </p:sp>
    </p:spTree>
    <p:extLst>
      <p:ext uri="{BB962C8B-B14F-4D97-AF65-F5344CB8AC3E}">
        <p14:creationId xmlns:p14="http://schemas.microsoft.com/office/powerpoint/2010/main" val="25257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 flipH="1">
            <a:off x="2483768" y="404664"/>
            <a:ext cx="3390900" cy="2088232"/>
            <a:chOff x="3016" y="504"/>
            <a:chExt cx="1836" cy="1834"/>
          </a:xfrm>
        </p:grpSpPr>
        <p:pic>
          <p:nvPicPr>
            <p:cNvPr id="6" name="Picture 20" descr="b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16" y="504"/>
              <a:ext cx="1836" cy="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21"/>
            <p:cNvSpPr>
              <a:spLocks noChangeArrowheads="1"/>
            </p:cNvSpPr>
            <p:nvPr/>
          </p:nvSpPr>
          <p:spPr bwMode="gray">
            <a:xfrm>
              <a:off x="3096" y="584"/>
              <a:ext cx="1676" cy="1674"/>
            </a:xfrm>
            <a:prstGeom prst="ellipse">
              <a:avLst/>
            </a:prstGeom>
            <a:solidFill>
              <a:srgbClr val="000000">
                <a:alpha val="50000"/>
              </a:srgbClr>
            </a:solidFill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굴림" panose="020B0600000101010101" pitchFamily="34" charset="-127"/>
              </a:endParaRPr>
            </a:p>
          </p:txBody>
        </p:sp>
      </p:grpSp>
      <p:sp>
        <p:nvSpPr>
          <p:cNvPr id="8" name="กล่องข้อความ 7"/>
          <p:cNvSpPr txBox="1"/>
          <p:nvPr/>
        </p:nvSpPr>
        <p:spPr>
          <a:xfrm>
            <a:off x="2843808" y="1125614"/>
            <a:ext cx="303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600" b="1" dirty="0" smtClean="0"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เซลล์ไซท์ </a:t>
            </a:r>
            <a:r>
              <a:rPr lang="en-US" sz="3600" b="1" dirty="0" smtClean="0"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(Cell Site)</a:t>
            </a:r>
            <a:endParaRPr lang="th-TH" sz="3600" dirty="0">
              <a:solidFill>
                <a:schemeClr val="accent3"/>
              </a:solidFill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gray">
          <a:xfrm rot="2076194">
            <a:off x="943086" y="1686295"/>
            <a:ext cx="1033462" cy="982295"/>
          </a:xfrm>
          <a:prstGeom prst="downArrow">
            <a:avLst>
              <a:gd name="adj1" fmla="val 64583"/>
              <a:gd name="adj2" fmla="val 50336"/>
            </a:avLst>
          </a:prstGeom>
          <a:gradFill rotWithShape="1">
            <a:gsLst>
              <a:gs pos="0">
                <a:schemeClr val="tx1">
                  <a:gamma/>
                  <a:shade val="46275"/>
                  <a:invGamma/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th-TH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67544" y="2977261"/>
            <a:ext cx="6608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เป็นชื่อเรียกสถานีฐานที่ดูแลพื้นที่การให้บริการของโทรศัพท์เคลื่อนที่ เซลล์ไซท์แบ่งออกเป็น 3 ชนิด ดังนี้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gray">
          <a:xfrm rot="18537342">
            <a:off x="1427822" y="4175216"/>
            <a:ext cx="1033462" cy="982295"/>
          </a:xfrm>
          <a:prstGeom prst="downArrow">
            <a:avLst>
              <a:gd name="adj1" fmla="val 64583"/>
              <a:gd name="adj2" fmla="val 50336"/>
            </a:avLst>
          </a:prstGeom>
          <a:gradFill rotWithShape="1">
            <a:gsLst>
              <a:gs pos="0">
                <a:schemeClr val="tx1">
                  <a:gamma/>
                  <a:shade val="46275"/>
                  <a:invGamma/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th-TH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2843808" y="4720915"/>
            <a:ext cx="3489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1. มาโครเซลล์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(Macrocells)</a:t>
            </a:r>
          </a:p>
          <a:p>
            <a:pPr algn="l"/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2.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ไมโครเซลล์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(Microcells)</a:t>
            </a:r>
          </a:p>
          <a:p>
            <a:pPr algn="l"/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 พิกโคเซลล์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(Pixcocells)</a:t>
            </a:r>
            <a:endParaRPr lang="th-TH" sz="3200" dirty="0"/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158" y="5784791"/>
            <a:ext cx="927746" cy="8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9067" y="374524"/>
            <a:ext cx="6553200" cy="563562"/>
          </a:xfrm>
        </p:spPr>
        <p:txBody>
          <a:bodyPr/>
          <a:lstStyle/>
          <a:p>
            <a:r>
              <a:rPr lang="th-TH" sz="4800" b="1" dirty="0" smtClean="0"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บทที่ </a:t>
            </a:r>
            <a:r>
              <a:rPr lang="th-TH" sz="4800" dirty="0" smtClean="0"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4800" b="1" dirty="0" smtClean="0"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 smtClean="0"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ระบบโทรศัพท์เคลื่อนที่ใหม่</a:t>
            </a:r>
            <a:endParaRPr lang="th-TH" sz="3600" dirty="0">
              <a:solidFill>
                <a:schemeClr val="accent3"/>
              </a:solidFill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555776" y="1201863"/>
            <a:ext cx="3873803" cy="1507058"/>
            <a:chOff x="1940" y="912"/>
            <a:chExt cx="1868" cy="1010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1940" y="912"/>
              <a:ext cx="1868" cy="1010"/>
              <a:chOff x="2017" y="1314"/>
              <a:chExt cx="1868" cy="1010"/>
            </a:xfrm>
          </p:grpSpPr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2017" y="1392"/>
                <a:ext cx="1868" cy="932"/>
                <a:chOff x="1994" y="1014"/>
                <a:chExt cx="1905" cy="950"/>
              </a:xfrm>
            </p:grpSpPr>
            <p:sp>
              <p:nvSpPr>
                <p:cNvPr id="13" name="Oval 11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14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14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9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10" name="Oval 1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11" name="Oval 15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12" name="Oval 16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2777" y="1038"/>
              <a:ext cx="1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altLang="th-TH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สี่เหลี่ยมผืนผ้า 14"/>
          <p:cNvSpPr/>
          <p:nvPr/>
        </p:nvSpPr>
        <p:spPr>
          <a:xfrm>
            <a:off x="3362910" y="1409281"/>
            <a:ext cx="2366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 smtClean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ระบบเซลลูลาร์ </a:t>
            </a:r>
            <a:endParaRPr lang="th-TH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gray">
          <a:xfrm>
            <a:off x="3976454" y="2842882"/>
            <a:ext cx="1111250" cy="790500"/>
          </a:xfrm>
          <a:prstGeom prst="downArrow">
            <a:avLst>
              <a:gd name="adj1" fmla="val 64583"/>
              <a:gd name="adj2" fmla="val 43634"/>
            </a:avLst>
          </a:prstGeom>
          <a:gradFill rotWithShape="1">
            <a:gsLst>
              <a:gs pos="0">
                <a:schemeClr val="tx1">
                  <a:gamma/>
                  <a:shade val="46275"/>
                  <a:invGamma/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th-TH"/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385333" y="3767343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dirty="0" smtClean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คือ ระบบของโทรศัพท์เคลื่อนที่ ซึ่งใช้เทคโนโลยีการสื่อสารไร้สายเป็นสำคัญ มีการจัดสรรช่วงความถี่เฉพาะสำหรับระบบและมีการประยุกต์ใช้ความถี่ซ้ำหลาย ๆ ชุด โดยจัดสรรลงบนพื้นที่ให้บริการต่าง ๆ กัน ซึ่งพื้นที่ให้บริการดังกล่าวจะถูกเรียกว่า     </a:t>
            </a:r>
            <a:r>
              <a:rPr lang="th-TH" sz="3200" b="1" dirty="0" smtClean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เซลล์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(Cell)</a:t>
            </a: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421" y="5589240"/>
            <a:ext cx="1169637" cy="10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6" y="1039242"/>
            <a:ext cx="5420804" cy="2304256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5148064" y="2355175"/>
            <a:ext cx="2898254" cy="1384995"/>
          </a:xfrm>
          <a:prstGeom prst="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ภาพแสดง</a:t>
            </a:r>
            <a:r>
              <a:rPr lang="th-TH" sz="2800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การใช้ความถี่ของระบบเซลลูล่าร์ในแต่ละเซลล์</a:t>
            </a:r>
            <a:endParaRPr lang="th-TH" sz="28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44" y="3746540"/>
            <a:ext cx="4567914" cy="2490772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4499992" y="4151585"/>
            <a:ext cx="2661182" cy="1384995"/>
          </a:xfrm>
          <a:prstGeom prst="rect">
            <a:avLst/>
          </a:prstGeom>
          <a:ln w="44450">
            <a:solidFill>
              <a:srgbClr val="FF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800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ภาพแสดง</a:t>
            </a:r>
            <a:r>
              <a:rPr lang="th-TH" sz="2800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ช่องสัญญาณระหว่างสถานีฐานกับตัวเครื่องโมบายล์</a:t>
            </a:r>
            <a:endParaRPr lang="th-TH" sz="28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820" y="5754232"/>
            <a:ext cx="1124762" cy="9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39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476672"/>
            <a:ext cx="8443664" cy="563562"/>
          </a:xfrm>
        </p:spPr>
        <p:txBody>
          <a:bodyPr/>
          <a:lstStyle/>
          <a:p>
            <a:r>
              <a:rPr lang="th-TH" sz="3600" b="1" dirty="0" smtClean="0"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โครงสร้างพื้นฐานของระบบเซลลูลาร์ </a:t>
            </a:r>
            <a:r>
              <a:rPr lang="en-US" sz="3600" b="1" dirty="0" smtClean="0"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(Cellular Mobile Structure)</a:t>
            </a:r>
            <a:endParaRPr lang="th-TH" sz="3600" b="1" dirty="0">
              <a:solidFill>
                <a:schemeClr val="accent3"/>
              </a:solidFill>
            </a:endParaRP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323528" y="3810528"/>
            <a:ext cx="3423642" cy="2376264"/>
          </a:xfrm>
          <a:prstGeom prst="roundRect">
            <a:avLst>
              <a:gd name="adj" fmla="val 4690"/>
            </a:avLst>
          </a:prstGeom>
          <a:noFill/>
          <a:ln w="920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7" name="แผนผังลำดับงาน: สิ้นสุด 6"/>
          <p:cNvSpPr/>
          <p:nvPr/>
        </p:nvSpPr>
        <p:spPr bwMode="auto">
          <a:xfrm>
            <a:off x="506810" y="2991095"/>
            <a:ext cx="3093404" cy="1224136"/>
          </a:xfrm>
          <a:prstGeom prst="flowChartTerminator">
            <a:avLst/>
          </a:prstGeom>
          <a:ln w="7302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29494" y="3064554"/>
            <a:ext cx="2782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ตัวเครื่องโมบายล์ </a:t>
            </a:r>
            <a:r>
              <a:rPr lang="en-US" sz="3200" b="1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(Mobile Station)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506810" y="4485618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 อุปกรณ์ต่าง ๆ ที่ใช้ในการติดต่อสื่อสารในระบบเซลลูลาร์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949588" y="1842710"/>
            <a:ext cx="4150804" cy="3155950"/>
          </a:xfrm>
          <a:prstGeom prst="roundRect">
            <a:avLst>
              <a:gd name="adj" fmla="val 4690"/>
            </a:avLst>
          </a:prstGeom>
          <a:noFill/>
          <a:ln w="730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" name="แผนผังลำดับงาน: สิ้นสุด 10"/>
          <p:cNvSpPr/>
          <p:nvPr/>
        </p:nvSpPr>
        <p:spPr bwMode="auto">
          <a:xfrm>
            <a:off x="4415172" y="1275991"/>
            <a:ext cx="3240360" cy="794196"/>
          </a:xfrm>
          <a:prstGeom prst="flowChartTerminator">
            <a:avLst/>
          </a:prstGeom>
          <a:ln w="73025"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4703204" y="141066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สายอากาศ </a:t>
            </a:r>
            <a:r>
              <a:rPr lang="en-US" sz="3200" b="1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(Antenna) 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4037130" y="2204862"/>
            <a:ext cx="39964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ผู้ผลิตตัวเครื่องพัฒนารูปแบบของสายอากาศสำหรับตัวเครื่องออกมาเป็นจำนวนหลายรูปแบบ แต่สายอากาศที่สำคัญก็คือสายอากาศ</a:t>
            </a:r>
          </a:p>
          <a:p>
            <a:pPr algn="l"/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ที่ตั้งอยู่เหนือสถานีฐาน</a:t>
            </a:r>
            <a:endParaRPr lang="th-TH" sz="3200" dirty="0"/>
          </a:p>
        </p:txBody>
      </p:sp>
      <p:sp>
        <p:nvSpPr>
          <p:cNvPr id="14" name="Freeform 3"/>
          <p:cNvSpPr>
            <a:spLocks/>
          </p:cNvSpPr>
          <p:nvPr/>
        </p:nvSpPr>
        <p:spPr bwMode="gray">
          <a:xfrm>
            <a:off x="2138318" y="1444388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CC66FF">
                  <a:alpha val="9800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endParaRPr lang="th-TH"/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12" y="5703712"/>
            <a:ext cx="1124762" cy="9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51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827584" y="1124744"/>
            <a:ext cx="6480720" cy="8640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00000"/>
              </a:gs>
              <a:gs pos="50000">
                <a:srgbClr val="FFCCFF"/>
              </a:gs>
              <a:gs pos="100000">
                <a:srgbClr val="C00000"/>
              </a:gs>
            </a:gsLst>
            <a:lin ang="5400000" scaled="1"/>
          </a:gra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l" eaLnBrk="0" hangingPunct="0"/>
            <a:endParaRPr lang="en-US" altLang="th-TH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971600" y="126876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สถานีฐาน </a:t>
            </a:r>
            <a:r>
              <a:rPr lang="en-US" sz="32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(Base Station or Base Transceiver Station)</a:t>
            </a:r>
            <a:endParaRPr lang="th-TH" sz="3200" b="1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32" y="5680134"/>
            <a:ext cx="1124762" cy="966160"/>
          </a:xfrm>
          <a:prstGeom prst="rect">
            <a:avLst/>
          </a:prstGeom>
        </p:spPr>
      </p:pic>
      <p:sp>
        <p:nvSpPr>
          <p:cNvPr id="9" name="หัวใจ 8"/>
          <p:cNvSpPr/>
          <p:nvPr/>
        </p:nvSpPr>
        <p:spPr bwMode="auto">
          <a:xfrm>
            <a:off x="2195736" y="2996952"/>
            <a:ext cx="2160240" cy="1584176"/>
          </a:xfrm>
          <a:prstGeom prst="heart">
            <a:avLst/>
          </a:prstGeom>
          <a:solidFill>
            <a:srgbClr val="FFCCFF">
              <a:alpha val="3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673" y="2648644"/>
            <a:ext cx="2188654" cy="1560711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401" y="3581350"/>
            <a:ext cx="2188654" cy="1560711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378" y="3789040"/>
            <a:ext cx="2188654" cy="1560711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23" y="2612641"/>
            <a:ext cx="2188654" cy="1560711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744" y="2612641"/>
            <a:ext cx="2188654" cy="1560711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994" y="3685195"/>
            <a:ext cx="2188654" cy="1560711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3" y="3908120"/>
            <a:ext cx="2188654" cy="1560711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28" y="4465550"/>
            <a:ext cx="2188654" cy="1560711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110" y="4381042"/>
            <a:ext cx="2188654" cy="1560711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873" y="4397640"/>
            <a:ext cx="2188654" cy="1560711"/>
          </a:xfrm>
          <a:prstGeom prst="rect">
            <a:avLst/>
          </a:prstGeom>
        </p:spPr>
      </p:pic>
      <p:sp>
        <p:nvSpPr>
          <p:cNvPr id="20" name="กล่องข้อความ 19"/>
          <p:cNvSpPr txBox="1"/>
          <p:nvPr/>
        </p:nvSpPr>
        <p:spPr>
          <a:xfrm>
            <a:off x="467544" y="2489622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ทำหน้าที่เชื่อมต่อสัญญาณระหว่างส่วนควบคุมสถานีฐานกับตัวโมบายล์ โดยจะมีหน่วยควบคุมเช่นกัน มีวงจรอิเล็กทรอนิกส์สำหรับประมวลผลสัญญาณคลื่นวิทยุ มีระบบสายอากาศซึ่งต่อออกมาจากส่วนควบคุมคลื่นวิทยุมีช่องต่อกับเทอร์มินัล เพื่อใช้ในการควบคุมและแก้ไขการติดตั้งอุปกรณ์แหล่งจ่ายไฟของสถานีฐานมีอยู่</a:t>
            </a:r>
            <a:r>
              <a: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2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ระบบเป็นระบบจ่ายไฟฟ้าจากไฟฟ้าตามบ้านธรรมดาและระบบแบตเตอรี่ในยามฉุกเฉิน </a:t>
            </a:r>
            <a:endParaRPr lang="th-TH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3164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 smtClean="0"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ระบบโทรศัพท์เซลลูลาร์แบบต่าง ๆ</a:t>
            </a:r>
            <a:endParaRPr lang="th-TH" sz="3600" b="1" dirty="0">
              <a:solidFill>
                <a:schemeClr val="accent3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483" y="5816217"/>
            <a:ext cx="1107201" cy="951075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-17562" y="1095377"/>
            <a:ext cx="7416824" cy="720080"/>
          </a:xfrm>
          <a:prstGeom prst="rect">
            <a:avLst/>
          </a:prstGeom>
          <a:solidFill>
            <a:srgbClr val="FFCCCC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1. </a:t>
            </a:r>
            <a:r>
              <a:rPr lang="th-TH" sz="28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โทรศัพท์เซลลูลาร์ระบบ </a:t>
            </a:r>
            <a:r>
              <a:rPr lang="en-US" sz="28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NMT </a:t>
            </a:r>
            <a:r>
              <a:rPr lang="th-TH" sz="28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</a:t>
            </a:r>
            <a:r>
              <a:rPr lang="en-US" sz="28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Nordic Mobile Telephone</a:t>
            </a:r>
            <a:r>
              <a:rPr lang="th-TH" sz="28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)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3135" y="1866637"/>
            <a:ext cx="8101408" cy="836429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2. </a:t>
            </a:r>
            <a:r>
              <a:rPr lang="th-TH" sz="28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โทรศัพท์เซลลูลาร์ระบบ </a:t>
            </a:r>
            <a:r>
              <a:rPr lang="en-US" sz="28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AMPS</a:t>
            </a:r>
            <a:r>
              <a:rPr lang="th-TH" sz="28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(</a:t>
            </a:r>
            <a:r>
              <a:rPr lang="en-US" sz="28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Advance Mobile Phone System</a:t>
            </a:r>
            <a:r>
              <a:rPr lang="th-TH" sz="28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)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-3135" y="2793339"/>
            <a:ext cx="8211938" cy="724403"/>
          </a:xfrm>
          <a:prstGeom prst="rect">
            <a:avLst/>
          </a:prstGeom>
          <a:solidFill>
            <a:srgbClr val="CCFF99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-17562" y="2927286"/>
            <a:ext cx="884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3. </a:t>
            </a:r>
            <a:r>
              <a:rPr lang="th-TH" sz="28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โทรศัพท์เซลลูลาร์ระบบ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TACS </a:t>
            </a:r>
            <a:r>
              <a:rPr lang="th-TH" sz="28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Total Access Communication System</a:t>
            </a:r>
            <a:r>
              <a:rPr lang="th-TH" sz="28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)</a:t>
            </a:r>
            <a:r>
              <a:rPr lang="th-TH" sz="2800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-17562" y="3580241"/>
            <a:ext cx="6768241" cy="744790"/>
          </a:xfrm>
          <a:prstGeom prst="rect">
            <a:avLst/>
          </a:prstGeom>
          <a:solidFill>
            <a:srgbClr val="CC99FF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-17562" y="368489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4. </a:t>
            </a:r>
            <a:r>
              <a:rPr lang="th-TH" sz="28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โทรศัพท์เซลลูลาร์ระบบ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C-450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-65643" y="4429686"/>
            <a:ext cx="8226424" cy="882889"/>
          </a:xfrm>
          <a:prstGeom prst="rect">
            <a:avLst/>
          </a:prstGeom>
          <a:solidFill>
            <a:srgbClr val="FFFF99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 eaLnBrk="0" hangingPunct="0"/>
            <a:endParaRPr lang="th-TH" altLang="th-TH" sz="28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0" y="4629570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0" hangingPunct="0"/>
            <a:r>
              <a:rPr lang="en-US" altLang="th-TH" sz="2800" b="1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5. </a:t>
            </a:r>
            <a:r>
              <a:rPr lang="th-TH" altLang="th-TH" sz="2800" b="1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โทรศัพท์เซลลูลาร์ระบบ </a:t>
            </a:r>
            <a:r>
              <a:rPr lang="en-US" altLang="th-TH" sz="2800" b="1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GSM </a:t>
            </a:r>
            <a:r>
              <a:rPr lang="th-TH" altLang="th-TH" sz="2800" b="1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(</a:t>
            </a:r>
            <a:r>
              <a:rPr lang="en-US" altLang="th-TH" sz="2800" b="1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Global System for Mobile Communication</a:t>
            </a:r>
            <a:r>
              <a:rPr lang="th-TH" altLang="th-TH" sz="2800" b="1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)</a:t>
            </a:r>
            <a:r>
              <a:rPr lang="th-TH" altLang="th-TH" sz="2800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th-TH" altLang="th-TH" sz="28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-17561" y="5547948"/>
            <a:ext cx="7137208" cy="716670"/>
          </a:xfrm>
          <a:prstGeom prst="rect">
            <a:avLst/>
          </a:prstGeom>
          <a:solidFill>
            <a:srgbClr val="FF993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0" y="5661248"/>
            <a:ext cx="711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6. </a:t>
            </a:r>
            <a:r>
              <a:rPr lang="th-TH" sz="28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โทรศัพท์เซลลูลาร์ระบบ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DCS (Digital Cellular System) </a:t>
            </a:r>
            <a:endParaRPr lang="th-TH" sz="2800" b="1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0656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1196752"/>
            <a:ext cx="5544616" cy="936104"/>
          </a:xfrm>
          <a:prstGeom prst="rect">
            <a:avLst/>
          </a:prstGeom>
          <a:solidFill>
            <a:srgbClr val="CC99F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04800" y="1340768"/>
            <a:ext cx="5275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th-TH" sz="4400" b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การมอดูเลตสัญญาณอนาล็อก</a:t>
            </a:r>
            <a:r>
              <a:rPr lang="th-TH" sz="440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en-US" sz="44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89434" y="2242021"/>
            <a:ext cx="7848872" cy="4067133"/>
          </a:xfrm>
          <a:prstGeom prst="rect">
            <a:avLst/>
          </a:prstGeom>
          <a:solidFill>
            <a:srgbClr val="2353D9">
              <a:alpha val="2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04800" y="2564904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3200" b="1" dirty="0">
                <a:solidFill>
                  <a:srgbClr val="FF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วิธีการ</a:t>
            </a:r>
            <a:r>
              <a:rPr lang="th-TH" sz="32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มอดูเลตสัญญาณอนาล็อกเพื่อส่งผ่านไป</a:t>
            </a:r>
            <a:r>
              <a:rPr lang="th-TH" sz="3200" b="1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ใน</a:t>
            </a:r>
          </a:p>
          <a:p>
            <a:pPr algn="thaiDist">
              <a:spcAft>
                <a:spcPts val="0"/>
              </a:spcAft>
            </a:pPr>
            <a:r>
              <a:rPr lang="th-TH" sz="3200" b="1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ช่องทาง</a:t>
            </a:r>
            <a:r>
              <a:rPr lang="th-TH" sz="32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สื่อสารอนาล็อกนั้นมี</a:t>
            </a:r>
            <a:r>
              <a:rPr lang="en-US" sz="32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3 </a:t>
            </a:r>
            <a:r>
              <a:rPr lang="th-TH" sz="32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วิธี ด้วยกันคือ </a:t>
            </a:r>
            <a:endParaRPr lang="en-US" sz="3200" b="1" dirty="0">
              <a:solidFill>
                <a:srgbClr val="000000"/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algn="l">
              <a:spcAft>
                <a:spcPts val="0"/>
              </a:spcAft>
            </a:pPr>
            <a:r>
              <a:rPr lang="en-US" sz="3200" b="1" dirty="0">
                <a:solidFill>
                  <a:srgbClr val="ACB3E9">
                    <a:lumMod val="50000"/>
                  </a:srgb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1.</a:t>
            </a:r>
            <a:r>
              <a:rPr lang="th-TH" sz="3200" b="1" dirty="0">
                <a:solidFill>
                  <a:srgbClr val="ACB3E9">
                    <a:lumMod val="50000"/>
                  </a:srgb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การมอดูเลตทางแอมปลิจูด</a:t>
            </a:r>
            <a:r>
              <a:rPr lang="en-US" sz="3200" b="1" dirty="0">
                <a:solidFill>
                  <a:srgbClr val="ACB3E9">
                    <a:lumMod val="50000"/>
                  </a:srgb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(Amplitude Modulation, AM) </a:t>
            </a:r>
          </a:p>
          <a:p>
            <a:pPr algn="l">
              <a:spcAft>
                <a:spcPts val="0"/>
              </a:spcAft>
            </a:pPr>
            <a:r>
              <a:rPr lang="en-US" sz="3200" b="1" dirty="0">
                <a:solidFill>
                  <a:srgbClr val="ACB3E9">
                    <a:lumMod val="50000"/>
                  </a:srgb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2.</a:t>
            </a:r>
            <a:r>
              <a:rPr lang="th-TH" sz="3200" b="1" dirty="0">
                <a:solidFill>
                  <a:srgbClr val="ACB3E9">
                    <a:lumMod val="50000"/>
                  </a:srgb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การมอดูเลตทางความ ถี่</a:t>
            </a:r>
            <a:r>
              <a:rPr lang="en-US" sz="3200" b="1" dirty="0">
                <a:solidFill>
                  <a:srgbClr val="ACB3E9">
                    <a:lumMod val="50000"/>
                  </a:srgb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(Frequency Modulation, FM) </a:t>
            </a:r>
          </a:p>
          <a:p>
            <a:pPr algn="l">
              <a:spcAft>
                <a:spcPts val="0"/>
              </a:spcAft>
            </a:pPr>
            <a:r>
              <a:rPr lang="en-US" sz="3200" b="1" dirty="0">
                <a:solidFill>
                  <a:srgbClr val="ACB3E9">
                    <a:lumMod val="50000"/>
                  </a:srgb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3.</a:t>
            </a:r>
            <a:r>
              <a:rPr lang="th-TH" sz="3200" b="1" dirty="0">
                <a:solidFill>
                  <a:srgbClr val="ACB3E9">
                    <a:lumMod val="50000"/>
                  </a:srgb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การมอดูเลตทางเฟส</a:t>
            </a:r>
            <a:r>
              <a:rPr lang="en-US" sz="3200" b="1" dirty="0">
                <a:solidFill>
                  <a:srgbClr val="ACB3E9">
                    <a:lumMod val="50000"/>
                  </a:srgb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(Phase Modulation, PM) </a:t>
            </a:r>
            <a:endParaRPr lang="th-TH" sz="3200" b="1" dirty="0">
              <a:solidFill>
                <a:srgbClr val="ACB3E9">
                  <a:lumMod val="50000"/>
                </a:srgbClr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algn="l">
              <a:spcAft>
                <a:spcPts val="0"/>
              </a:spcAft>
            </a:pPr>
            <a:r>
              <a:rPr lang="th-TH" sz="3200" b="1" dirty="0">
                <a:solidFill>
                  <a:srgbClr val="ACB3E9">
                    <a:lumMod val="50000"/>
                  </a:srgb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การมอดูเลตทางแอมปลิจูด</a:t>
            </a:r>
            <a:r>
              <a:rPr lang="en-US" sz="3200" b="1" dirty="0">
                <a:solidFill>
                  <a:srgbClr val="ACB3E9">
                    <a:lumMod val="50000"/>
                  </a:srgb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(AM) 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544" y="5845247"/>
            <a:ext cx="1080120" cy="9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24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166" y="1052736"/>
            <a:ext cx="8243242" cy="1008112"/>
          </a:xfrm>
          <a:prstGeom prst="rect">
            <a:avLst/>
          </a:prstGeom>
          <a:solidFill>
            <a:srgbClr val="FF9933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79512" y="112474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th-TH" sz="3600" b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การแปลงสัญญาณดิจิตอลเป็นสัญญาณอนาล็อก</a:t>
            </a:r>
            <a:r>
              <a:rPr lang="en-US" sz="3600" b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(D/A)</a:t>
            </a:r>
            <a:r>
              <a:rPr lang="en-US" sz="3200" b="1">
                <a:solidFill>
                  <a:srgbClr val="000000"/>
                </a:solidFill>
                <a:latin typeface="Arial"/>
              </a:rPr>
              <a:t/>
            </a:r>
            <a:br>
              <a:rPr lang="en-US" sz="3200" b="1">
                <a:solidFill>
                  <a:srgbClr val="000000"/>
                </a:solidFill>
                <a:latin typeface="Arial"/>
              </a:rPr>
            </a:br>
            <a:endParaRPr lang="th-TH" dirty="0">
              <a:solidFill>
                <a:srgbClr val="000000"/>
              </a:solidFill>
            </a:endParaRPr>
          </a:p>
        </p:txBody>
      </p:sp>
      <p:sp>
        <p:nvSpPr>
          <p:cNvPr id="7" name="ลูกศรขวาท้ายบาก 6"/>
          <p:cNvSpPr/>
          <p:nvPr/>
        </p:nvSpPr>
        <p:spPr>
          <a:xfrm>
            <a:off x="35496" y="1772816"/>
            <a:ext cx="7992888" cy="1866250"/>
          </a:xfrm>
          <a:prstGeom prst="notchedRightArrow">
            <a:avLst/>
          </a:prstGeom>
          <a:solidFill>
            <a:srgbClr val="CCFF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166" y="240375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การมอดูเลตเชิงเลขทางแอมปลิจูด</a:t>
            </a:r>
            <a:r>
              <a:rPr lang="en-US" sz="32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( ASK )</a:t>
            </a:r>
            <a:r>
              <a:rPr lang="en-US" sz="3200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 </a:t>
            </a:r>
            <a:r>
              <a:rPr lang="th-TH" sz="3200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th-TH" sz="32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9" name="ลูกศรขวาท้ายบาก 8"/>
          <p:cNvSpPr/>
          <p:nvPr/>
        </p:nvSpPr>
        <p:spPr>
          <a:xfrm>
            <a:off x="0" y="2838604"/>
            <a:ext cx="7992888" cy="1944216"/>
          </a:xfrm>
          <a:prstGeom prst="notchedRightArrow">
            <a:avLst/>
          </a:prstGeom>
          <a:solidFill>
            <a:srgbClr val="FFFF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79512" y="3473901"/>
            <a:ext cx="608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การมอดูเลตเชิงเลขทางความถี่ </a:t>
            </a:r>
            <a:r>
              <a:rPr lang="en-US" sz="32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( FSK )</a:t>
            </a:r>
            <a:r>
              <a:rPr lang="en-US" sz="3200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 </a:t>
            </a:r>
            <a:endParaRPr lang="th-TH" sz="32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1" name="ลูกศรขวาท้ายบาก 10"/>
          <p:cNvSpPr/>
          <p:nvPr/>
        </p:nvSpPr>
        <p:spPr>
          <a:xfrm>
            <a:off x="0" y="3981976"/>
            <a:ext cx="7992888" cy="2061330"/>
          </a:xfrm>
          <a:prstGeom prst="notchedRightArrow">
            <a:avLst/>
          </a:prstGeom>
          <a:solidFill>
            <a:srgbClr val="CC99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-35496" y="4632891"/>
            <a:ext cx="586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การมอดูเลตเชิงเลขทางเฟส</a:t>
            </a:r>
            <a:r>
              <a:rPr lang="en-US" sz="32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( PSK )</a:t>
            </a:r>
            <a:endParaRPr lang="th-TH" sz="32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746" y="5776263"/>
            <a:ext cx="1066661" cy="9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76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ลูกศรซ้าย-ขวา 4"/>
          <p:cNvSpPr/>
          <p:nvPr/>
        </p:nvSpPr>
        <p:spPr>
          <a:xfrm>
            <a:off x="0" y="188640"/>
            <a:ext cx="8424936" cy="1909936"/>
          </a:xfrm>
          <a:prstGeom prst="leftRightArrow">
            <a:avLst/>
          </a:prstGeom>
          <a:solidFill>
            <a:srgbClr val="CCFF99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225066" y="727026"/>
            <a:ext cx="790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การแปลงสัญญาณอนาล็อกเป็น สัญญาณดิจิตอล</a:t>
            </a:r>
            <a:r>
              <a:rPr lang="en-US" sz="36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(A/D)</a:t>
            </a:r>
            <a:endParaRPr lang="th-TH" sz="36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2098576"/>
            <a:ext cx="8137091" cy="2065250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10245" y="2803579"/>
            <a:ext cx="8137091" cy="2587607"/>
          </a:xfrm>
          <a:prstGeom prst="rect">
            <a:avLst/>
          </a:prstGeom>
          <a:solidFill>
            <a:srgbClr val="FF9933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20117" y="4750650"/>
            <a:ext cx="8157208" cy="2126436"/>
          </a:xfrm>
          <a:prstGeom prst="rect">
            <a:avLst/>
          </a:prstGeom>
          <a:solidFill>
            <a:srgbClr val="CCFF9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-20490" y="2310643"/>
            <a:ext cx="7731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เทคนิคใน การเปลี่ยนแปลงสัญญาณอนาล็อกเป็นสัญญาณดิจิตอลแบ่งออกเป็น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2 </a:t>
            </a:r>
            <a:r>
              <a:rPr lang="th-TH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วิธี คือ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  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  </a:t>
            </a:r>
            <a:r>
              <a:rPr lang="en-US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  </a:t>
            </a:r>
            <a:endParaRPr lang="th-TH" dirty="0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-20490" y="3643868"/>
            <a:ext cx="795637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1. </a:t>
            </a:r>
            <a:r>
              <a:rPr lang="th-TH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การมอดูเลตทางแอมปลิจูดของพัสส์หรือ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PAM </a:t>
            </a:r>
          </a:p>
          <a:p>
            <a:pPr algn="l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(Pulse Amplitude Modulation) </a:t>
            </a:r>
          </a:p>
          <a:p>
            <a:pPr algn="l"/>
            <a:endParaRPr lang="en-US" sz="3200" b="1" dirty="0" smtClean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2. </a:t>
            </a:r>
            <a:r>
              <a:rPr lang="th-TH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การมอดูเลตแบบรหัสพัลส์หรือ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PCM </a:t>
            </a:r>
          </a:p>
          <a:p>
            <a:pPr algn="l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(Pulse Amplitude Modulation)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 </a:t>
            </a:r>
          </a:p>
          <a:p>
            <a:pPr algn="l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/>
            </a:r>
            <a:b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</a:b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            </a:t>
            </a:r>
          </a:p>
          <a:p>
            <a:pPr algn="l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604" y="5765618"/>
            <a:ext cx="1124762" cy="9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7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/>
          <p:cNvSpPr>
            <a:spLocks noChangeArrowheads="1"/>
          </p:cNvSpPr>
          <p:nvPr/>
        </p:nvSpPr>
        <p:spPr bwMode="gray">
          <a:xfrm>
            <a:off x="304800" y="1340768"/>
            <a:ext cx="4545335" cy="4392488"/>
          </a:xfrm>
          <a:prstGeom prst="ellipse">
            <a:avLst/>
          </a:prstGeom>
          <a:solidFill>
            <a:srgbClr val="FFCCFF">
              <a:alpha val="35001"/>
            </a:srgbClr>
          </a:solidFill>
          <a:ln w="19050">
            <a:solidFill>
              <a:srgbClr val="FFFF99"/>
            </a:solidFill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gray">
          <a:xfrm>
            <a:off x="3851920" y="1196752"/>
            <a:ext cx="3168352" cy="3156074"/>
          </a:xfrm>
          <a:prstGeom prst="ellipse">
            <a:avLst/>
          </a:prstGeom>
          <a:solidFill>
            <a:srgbClr val="FFFF99">
              <a:alpha val="35001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gray">
          <a:xfrm>
            <a:off x="4129435" y="3535795"/>
            <a:ext cx="2613322" cy="2464880"/>
          </a:xfrm>
          <a:prstGeom prst="ellipse">
            <a:avLst/>
          </a:prstGeom>
          <a:solidFill>
            <a:schemeClr val="tx1">
              <a:lumMod val="20000"/>
              <a:lumOff val="80000"/>
              <a:alpha val="35000"/>
            </a:schemeClr>
          </a:solidFill>
          <a:ln w="28575">
            <a:solidFill>
              <a:srgbClr val="FFCCFF"/>
            </a:solidFill>
          </a:ln>
          <a:effectLst/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964004" y="2129763"/>
            <a:ext cx="63308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 smtClean="0">
                <a:solidFill>
                  <a:srgbClr val="000000"/>
                </a:solidFill>
                <a:latin typeface="TH Baijam" panose="02000506000000020004" pitchFamily="2" charset="-34"/>
                <a:ea typeface="+mj-ea"/>
                <a:cs typeface="TH Baijam" panose="02000506000000020004" pitchFamily="2" charset="-34"/>
              </a:rPr>
              <a:t>        ใน</a:t>
            </a:r>
            <a:r>
              <a:rPr lang="th-TH" sz="3200" b="1" dirty="0">
                <a:solidFill>
                  <a:srgbClr val="000000"/>
                </a:solidFill>
                <a:latin typeface="TH Baijam" panose="02000506000000020004" pitchFamily="2" charset="-34"/>
                <a:ea typeface="+mj-ea"/>
                <a:cs typeface="TH Baijam" panose="02000506000000020004" pitchFamily="2" charset="-34"/>
              </a:rPr>
              <a:t>ปี ค.ศ. 1992 หรือปีพ.ศ. 2535 เป็นต้นมา โทรศัพท์เคลื่อนที่ </a:t>
            </a:r>
            <a:r>
              <a:rPr lang="en-US" sz="3200" b="1" dirty="0">
                <a:solidFill>
                  <a:srgbClr val="000000"/>
                </a:solidFill>
                <a:latin typeface="TH Baijam" panose="02000506000000020004" pitchFamily="2" charset="-34"/>
                <a:ea typeface="+mj-ea"/>
                <a:cs typeface="TH Baijam" panose="02000506000000020004" pitchFamily="2" charset="-34"/>
              </a:rPr>
              <a:t>(</a:t>
            </a:r>
            <a:r>
              <a:rPr lang="th-TH" sz="3200" b="1" dirty="0">
                <a:solidFill>
                  <a:srgbClr val="000000"/>
                </a:solidFill>
                <a:latin typeface="TH Baijam" panose="02000506000000020004" pitchFamily="2" charset="-34"/>
                <a:ea typeface="+mj-ea"/>
                <a:cs typeface="TH Baijam" panose="02000506000000020004" pitchFamily="2" charset="-34"/>
              </a:rPr>
              <a:t>มือถือ</a:t>
            </a:r>
            <a:r>
              <a:rPr lang="en-US" sz="3200" b="1" dirty="0">
                <a:solidFill>
                  <a:srgbClr val="000000"/>
                </a:solidFill>
                <a:latin typeface="TH Baijam" panose="02000506000000020004" pitchFamily="2" charset="-34"/>
                <a:ea typeface="+mj-ea"/>
                <a:cs typeface="TH Baijam" panose="02000506000000020004" pitchFamily="2" charset="-34"/>
              </a:rPr>
              <a:t>) </a:t>
            </a:r>
            <a:r>
              <a:rPr lang="th-TH" sz="3200" b="1" dirty="0">
                <a:solidFill>
                  <a:srgbClr val="000000"/>
                </a:solidFill>
                <a:latin typeface="TH Baijam" panose="02000506000000020004" pitchFamily="2" charset="-34"/>
                <a:ea typeface="+mj-ea"/>
                <a:cs typeface="TH Baijam" panose="02000506000000020004" pitchFamily="2" charset="-34"/>
              </a:rPr>
              <a:t>มีราคาถูกลง ขนาดเล็กลง ทำให้โทรศัพท์เคลื่อนที่ </a:t>
            </a:r>
            <a:r>
              <a:rPr lang="en-US" sz="3200" b="1" dirty="0">
                <a:solidFill>
                  <a:srgbClr val="000000"/>
                </a:solidFill>
                <a:latin typeface="TH Baijam" panose="02000506000000020004" pitchFamily="2" charset="-34"/>
                <a:ea typeface="+mj-ea"/>
                <a:cs typeface="TH Baijam" panose="02000506000000020004" pitchFamily="2" charset="-34"/>
              </a:rPr>
              <a:t>(</a:t>
            </a:r>
            <a:r>
              <a:rPr lang="th-TH" sz="3200" b="1" dirty="0">
                <a:solidFill>
                  <a:srgbClr val="000000"/>
                </a:solidFill>
                <a:latin typeface="TH Baijam" panose="02000506000000020004" pitchFamily="2" charset="-34"/>
                <a:ea typeface="+mj-ea"/>
                <a:cs typeface="TH Baijam" panose="02000506000000020004" pitchFamily="2" charset="-34"/>
              </a:rPr>
              <a:t>มือถือ</a:t>
            </a:r>
            <a:r>
              <a:rPr lang="en-US" sz="3200" b="1" dirty="0">
                <a:solidFill>
                  <a:srgbClr val="000000"/>
                </a:solidFill>
                <a:latin typeface="TH Baijam" panose="02000506000000020004" pitchFamily="2" charset="-34"/>
                <a:ea typeface="+mj-ea"/>
                <a:cs typeface="TH Baijam" panose="02000506000000020004" pitchFamily="2" charset="-34"/>
              </a:rPr>
              <a:t>) </a:t>
            </a:r>
            <a:r>
              <a:rPr lang="th-TH" sz="3200" b="1" dirty="0">
                <a:solidFill>
                  <a:srgbClr val="000000"/>
                </a:solidFill>
                <a:latin typeface="TH Baijam" panose="02000506000000020004" pitchFamily="2" charset="-34"/>
                <a:ea typeface="+mj-ea"/>
                <a:cs typeface="TH Baijam" panose="02000506000000020004" pitchFamily="2" charset="-34"/>
              </a:rPr>
              <a:t>ได้รับความนิยมขึ้นอีกครั้งอย่างรวดเร็วจนเป็นเหตุให้หมดยุคของโทรศัพท์เคลื่อนที่ </a:t>
            </a:r>
            <a:r>
              <a:rPr lang="en-US" sz="3200" b="1" dirty="0">
                <a:solidFill>
                  <a:srgbClr val="000000"/>
                </a:solidFill>
                <a:latin typeface="TH Baijam" panose="02000506000000020004" pitchFamily="2" charset="-34"/>
                <a:ea typeface="+mj-ea"/>
                <a:cs typeface="TH Baijam" panose="02000506000000020004" pitchFamily="2" charset="-34"/>
              </a:rPr>
              <a:t>(</a:t>
            </a:r>
            <a:r>
              <a:rPr lang="th-TH" sz="3200" b="1" dirty="0">
                <a:solidFill>
                  <a:srgbClr val="000000"/>
                </a:solidFill>
                <a:latin typeface="TH Baijam" panose="02000506000000020004" pitchFamily="2" charset="-34"/>
                <a:ea typeface="+mj-ea"/>
                <a:cs typeface="TH Baijam" panose="02000506000000020004" pitchFamily="2" charset="-34"/>
              </a:rPr>
              <a:t>มือถือ</a:t>
            </a:r>
            <a:r>
              <a:rPr lang="en-US" sz="3200" b="1" dirty="0">
                <a:solidFill>
                  <a:srgbClr val="000000"/>
                </a:solidFill>
                <a:latin typeface="TH Baijam" panose="02000506000000020004" pitchFamily="2" charset="-34"/>
                <a:ea typeface="+mj-ea"/>
                <a:cs typeface="TH Baijam" panose="02000506000000020004" pitchFamily="2" charset="-34"/>
              </a:rPr>
              <a:t>) </a:t>
            </a:r>
            <a:r>
              <a:rPr lang="th-TH" sz="3200" b="1" dirty="0">
                <a:solidFill>
                  <a:srgbClr val="000000"/>
                </a:solidFill>
                <a:latin typeface="TH Baijam" panose="02000506000000020004" pitchFamily="2" charset="-34"/>
                <a:ea typeface="+mj-ea"/>
                <a:cs typeface="TH Baijam" panose="02000506000000020004" pitchFamily="2" charset="-34"/>
              </a:rPr>
              <a:t>ที่มีขนาดใหญ่และเพจเจอร์ โดยโทรศัพท์เคลื่อนที่เริ่มมีขนาดเล็กลง</a:t>
            </a:r>
            <a:endParaRPr lang="th-TH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465" y="5536688"/>
            <a:ext cx="1243692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9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704856" cy="563562"/>
          </a:xfrm>
        </p:spPr>
        <p:txBody>
          <a:bodyPr/>
          <a:lstStyle/>
          <a:p>
            <a:r>
              <a:rPr lang="th-TH" sz="4400" b="1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บทที่ </a:t>
            </a:r>
            <a:r>
              <a:rPr lang="en-US" sz="4400" b="1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4 </a:t>
            </a:r>
            <a:r>
              <a:rPr lang="th-TH" sz="3600" dirty="0" smtClean="0">
                <a:solidFill>
                  <a:schemeClr val="accent3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ผู้ให้บริการเครือข่ายโทรศัพท์</a:t>
            </a:r>
            <a:r>
              <a:rPr lang="en-US" sz="3600" dirty="0" smtClean="0">
                <a:solidFill>
                  <a:schemeClr val="accent3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(Operator)</a:t>
            </a:r>
            <a:br>
              <a:rPr lang="en-US" sz="3600" dirty="0" smtClean="0">
                <a:solidFill>
                  <a:schemeClr val="accent3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</a:br>
            <a:r>
              <a:rPr lang="th-TH" sz="36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/>
            </a:r>
            <a:br>
              <a:rPr lang="th-TH" sz="36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</a:br>
            <a:endParaRPr lang="th-TH" sz="3600" dirty="0">
              <a:solidFill>
                <a:schemeClr val="accent3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3528" y="1295598"/>
            <a:ext cx="5040560" cy="929714"/>
          </a:xfrm>
          <a:prstGeom prst="rect">
            <a:avLst/>
          </a:prstGeom>
          <a:noFill/>
          <a:ln w="50800" cap="flat" cmpd="sng" algn="ctr">
            <a:solidFill>
              <a:srgbClr val="2353D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67544" y="1468067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32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เครือข่ายของระบบโทรศัพท์เคลื่อนที่</a:t>
            </a:r>
            <a:endParaRPr lang="en-US" sz="3200" dirty="0">
              <a:effectLst/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18457" y="2492896"/>
            <a:ext cx="7914998" cy="864096"/>
          </a:xfrm>
          <a:prstGeom prst="rect">
            <a:avLst/>
          </a:prstGeom>
          <a:noFill/>
          <a:ln w="57150" cap="flat" cmpd="sng" algn="ctr">
            <a:solidFill>
              <a:srgbClr val="38A0DA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206929" y="2665366"/>
            <a:ext cx="7621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1</a:t>
            </a:r>
            <a:r>
              <a:rPr lang="en-US" sz="2800" b="1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.</a:t>
            </a:r>
            <a:r>
              <a:rPr lang="th-TH" sz="2800" b="1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โทรศัพท์เคลื่อนที่</a:t>
            </a:r>
            <a:r>
              <a:rPr lang="th-TH" sz="28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ที่รับได้ช่องสัญญาณเดียว เรียกว่า</a:t>
            </a:r>
            <a:r>
              <a:rPr lang="en-US" sz="28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Single Band</a:t>
            </a:r>
            <a:r>
              <a:rPr lang="en-US" sz="2800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th-TH" sz="28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18457" y="3529462"/>
            <a:ext cx="7920880" cy="864096"/>
          </a:xfrm>
          <a:prstGeom prst="rect">
            <a:avLst/>
          </a:prstGeom>
          <a:noFill/>
          <a:ln w="57150" cap="flat" cmpd="sng" algn="ctr">
            <a:solidFill>
              <a:srgbClr val="3291C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466732" y="3669048"/>
            <a:ext cx="7621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2. </a:t>
            </a:r>
            <a:r>
              <a:rPr lang="th-TH" sz="28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โทรศัพท์เคลื่อนที่ที่รับได้ </a:t>
            </a:r>
            <a:r>
              <a:rPr lang="en-US" sz="28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2 </a:t>
            </a:r>
            <a:r>
              <a:rPr lang="th-TH" sz="28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ช่องสัญญาณ เรียกว่า</a:t>
            </a:r>
            <a:r>
              <a:rPr lang="en-US" sz="28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Dual Band</a:t>
            </a:r>
            <a:r>
              <a:rPr lang="en-US" sz="2800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th-TH" sz="28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89466" y="4566028"/>
            <a:ext cx="7943989" cy="864096"/>
          </a:xfrm>
          <a:prstGeom prst="rect">
            <a:avLst/>
          </a:prstGeom>
          <a:noFill/>
          <a:ln w="63500" cap="flat" cmpd="sng" algn="ctr">
            <a:solidFill>
              <a:srgbClr val="3291C5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-252536" y="4736466"/>
            <a:ext cx="751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3. </a:t>
            </a:r>
            <a:r>
              <a:rPr lang="th-TH" sz="28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โทรศัพท์เคลื่อนที่ที่รับได้ </a:t>
            </a:r>
            <a:r>
              <a:rPr lang="en-US" sz="28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3 </a:t>
            </a:r>
            <a:r>
              <a:rPr lang="th-TH" sz="28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ช่องสัญญาณ เรียกว่า</a:t>
            </a:r>
            <a:r>
              <a:rPr lang="en-US" sz="28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Tri Band</a:t>
            </a:r>
            <a:r>
              <a:rPr lang="en-US" sz="2800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th-TH" sz="28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03960" y="5550238"/>
            <a:ext cx="7914999" cy="864096"/>
          </a:xfrm>
          <a:prstGeom prst="rect">
            <a:avLst/>
          </a:prstGeom>
          <a:noFill/>
          <a:ln w="66675" cap="flat" cmpd="sng" algn="ctr">
            <a:solidFill>
              <a:srgbClr val="3291C5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218457" y="5720676"/>
            <a:ext cx="733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4. </a:t>
            </a:r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โทรศัพท์เคลื่อนที่ที่รับได้ </a:t>
            </a:r>
            <a:r>
              <a:rPr lang="en-US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4 </a:t>
            </a:r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ช่องสัญญาณ เรียกว่า</a:t>
            </a:r>
            <a:r>
              <a:rPr lang="en-US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Quad Band</a:t>
            </a:r>
            <a:r>
              <a:rPr lang="en-US" sz="2800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th-TH" sz="2800" dirty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7630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ลูกศรขวา 4"/>
          <p:cNvSpPr/>
          <p:nvPr/>
        </p:nvSpPr>
        <p:spPr>
          <a:xfrm>
            <a:off x="11460" y="404664"/>
            <a:ext cx="5616624" cy="2520280"/>
          </a:xfrm>
          <a:prstGeom prst="rightArrow">
            <a:avLst/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-7590" y="737320"/>
            <a:ext cx="8568952" cy="6120680"/>
          </a:xfrm>
          <a:prstGeom prst="rightArrow">
            <a:avLst>
              <a:gd name="adj1" fmla="val 50000"/>
              <a:gd name="adj2" fmla="val 44070"/>
            </a:avLst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 6"/>
          <p:cNvSpPr/>
          <p:nvPr/>
        </p:nvSpPr>
        <p:spPr>
          <a:xfrm>
            <a:off x="-23564" y="4802882"/>
            <a:ext cx="7848872" cy="2088232"/>
          </a:xfrm>
          <a:prstGeom prst="rightArrow">
            <a:avLst/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-756592" y="134163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การให้บริการโทรศัพท์เคลื่อนที่</a:t>
            </a:r>
            <a:endParaRPr lang="en-US" sz="36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4536" y="2665160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   </a:t>
            </a:r>
            <a:r>
              <a:rPr lang="th-TH" sz="2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การ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ให้บริการรับส่งสัญญาณโทรศัพท์เคลื่อนที่ในประเทศไทย ประกอบด้วยระบบต่าง ๆ หลังจาก ที่กรมไปรษณีย์โทรเลขได้อนุมัติคลื่นความถี่วิทยุให้องค์การโทรศัพท์แห่งประเทศไทย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 (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ทศท.) ซึ่งก็คือบริษัท ทศท. คอร์ปอเรชั่นจำกัด (มหาชน) ในปัจจุบัน เพื่อดำเนินธุรกิจการให้บริการโทรศัพท์เคลื่อนที่ระบบ 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NMT (Nordic Mobile Telephone) 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ความถี่ 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470 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เมกกะเฮิตรซ์ เมื่อเดือนกันยายน พ.ศ.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2529 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ตั้งแต่นั้นเป็นต้นมาธุรกิจโทรศัพท์เคลื่อนที่ในประเทศไทยก็</a:t>
            </a:r>
            <a:r>
              <a:rPr lang="th-TH" sz="2800" b="1" dirty="0">
                <a:solidFill>
                  <a:schemeClr val="accent4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ได้เจริญเติบโตขึ้นมาตามลำดับ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016" y="5773702"/>
            <a:ext cx="1115350" cy="9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62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คำบรรยายภาพแบบลูกศรลง 4"/>
          <p:cNvSpPr/>
          <p:nvPr/>
        </p:nvSpPr>
        <p:spPr>
          <a:xfrm>
            <a:off x="1555676" y="764704"/>
            <a:ext cx="5472608" cy="1656184"/>
          </a:xfrm>
          <a:prstGeom prst="downArrowCallout">
            <a:avLst>
              <a:gd name="adj1" fmla="val 17120"/>
              <a:gd name="adj2" fmla="val 18105"/>
              <a:gd name="adj3" fmla="val 25000"/>
              <a:gd name="adj4" fmla="val 64977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484412" y="1080029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ผู้ให้บริการโทรศัพท์เคลื่อนที่ในประเทศไทย</a:t>
            </a:r>
            <a:endParaRPr lang="en-US" sz="3200" dirty="0">
              <a:solidFill>
                <a:schemeClr val="accent3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3528" y="2573288"/>
            <a:ext cx="7488832" cy="3539430"/>
          </a:xfrm>
          <a:prstGeom prst="rect">
            <a:avLst/>
          </a:prstGeom>
          <a:noFill/>
          <a:ln w="635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39552" y="2573288"/>
            <a:ext cx="8160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1.  บริษัท </a:t>
            </a: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ทีโอที จำกัด (มหาชน</a:t>
            </a:r>
            <a:r>
              <a:rPr lang="th-TH" sz="32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)</a:t>
            </a:r>
          </a:p>
          <a:p>
            <a:pPr algn="l"/>
            <a:r>
              <a:rPr lang="th-TH" sz="32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2.</a:t>
            </a:r>
            <a:r>
              <a:rPr lang="en-US" sz="32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. </a:t>
            </a:r>
            <a:r>
              <a:rPr lang="th-TH" sz="32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บริษัท </a:t>
            </a:r>
            <a:r>
              <a:rPr lang="th-TH" sz="3200" b="1" dirty="0" err="1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กสท</a:t>
            </a: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โทรคมนาคม จำกัด (มหาชน</a:t>
            </a:r>
            <a:r>
              <a:rPr lang="th-TH" sz="32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)</a:t>
            </a:r>
          </a:p>
          <a:p>
            <a:pPr algn="l"/>
            <a:r>
              <a:rPr lang="th-TH" sz="32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3. ระบบ</a:t>
            </a: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ดี</a:t>
            </a:r>
            <a:r>
              <a:rPr lang="th-TH" sz="3200" b="1" dirty="0" err="1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เทค</a:t>
            </a: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(</a:t>
            </a:r>
            <a:r>
              <a:rPr lang="en-US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DTAC : Total Access Communication) </a:t>
            </a:r>
            <a:endParaRPr lang="en-US" sz="3200" b="1" dirty="0" smtClean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th-TH" sz="32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4. ระบบ </a:t>
            </a: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เอไอ</a:t>
            </a:r>
            <a:r>
              <a:rPr lang="th-TH" sz="3200" b="1" dirty="0" err="1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เอส</a:t>
            </a: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(</a:t>
            </a:r>
            <a:r>
              <a:rPr lang="en-US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AIS : Advance Info Service) </a:t>
            </a:r>
            <a:endParaRPr lang="en-US" sz="3200" b="1" dirty="0" smtClean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th-TH" sz="32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5. ระบบ </a:t>
            </a:r>
            <a:r>
              <a:rPr lang="th-TH" sz="3200" b="1" dirty="0" err="1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ทรูมูฟ</a:t>
            </a: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(</a:t>
            </a:r>
            <a:r>
              <a:rPr lang="en-US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True move) </a:t>
            </a:r>
            <a:endParaRPr lang="en-US" sz="3200" b="1" dirty="0" smtClean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th-TH" sz="32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6. ระบบ</a:t>
            </a: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ไทยโมบาย (</a:t>
            </a:r>
            <a:r>
              <a:rPr lang="en-US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Thai Mobile) </a:t>
            </a:r>
            <a:endParaRPr lang="en-US" sz="3200" b="1" dirty="0" smtClean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th-TH" sz="32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7. บริษัท </a:t>
            </a:r>
            <a:r>
              <a:rPr lang="th-TH" sz="3200" b="1" dirty="0" err="1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ฮัท</a:t>
            </a: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ชิสัน ซีเอที </a:t>
            </a:r>
            <a:r>
              <a:rPr lang="th-TH" sz="3200" b="1" dirty="0" err="1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ไวร์เลส</a:t>
            </a: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มัลติมีเดีย จำกัด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284" y="5870140"/>
            <a:ext cx="1003082" cy="8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05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/>
          <p:cNvSpPr txBox="1"/>
          <p:nvPr/>
        </p:nvSpPr>
        <p:spPr>
          <a:xfrm>
            <a:off x="251520" y="404664"/>
            <a:ext cx="740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6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บทที่ 5</a:t>
            </a:r>
            <a:r>
              <a:rPr lang="th-TH" sz="3600" b="1" i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</a:t>
            </a:r>
            <a:r>
              <a:rPr lang="th-TH" sz="36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ภาคการทำงานของโทรศัพท์มือถือ</a:t>
            </a:r>
            <a:endParaRPr lang="th-TH" sz="36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24458" y="1340768"/>
            <a:ext cx="7875934" cy="4608512"/>
          </a:xfrm>
          <a:prstGeom prst="roundRect">
            <a:avLst/>
          </a:prstGeom>
          <a:gradFill>
            <a:gsLst>
              <a:gs pos="0">
                <a:srgbClr val="FF9999"/>
              </a:gs>
              <a:gs pos="50000">
                <a:srgbClr val="CCFF99"/>
              </a:gs>
              <a:gs pos="100000">
                <a:srgbClr val="CC99FF"/>
              </a:gs>
            </a:gsLst>
            <a:lin ang="5400000" scaled="1"/>
          </a:gradFill>
          <a:ln w="57150">
            <a:solidFill>
              <a:schemeClr val="accent4">
                <a:lumMod val="95000"/>
                <a:lumOff val="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r>
              <a:rPr lang="th-TH" sz="3600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ภาคนี้เป็นภาคที่เกี่ยวกับ การทำงานในส่วนของระบบ </a:t>
            </a:r>
            <a:r>
              <a:rPr lang="en-US" sz="3600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Main </a:t>
            </a:r>
            <a:r>
              <a:rPr lang="th-TH" sz="3600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ของเครื่องโทรศัพท์ทั้งหมด พวกการเปิดปิดเครื่อง การประมวลผลของเครื่องในส่วนต่างๆ การทำงานในส่วนนี้สำคัญมาก เพราะเป็นภาคพื้นฐานทั้งหมด ถ้าภาคนี้ทำงานไม่สมบูรณ์ จะส่งผลให้ภาคอื่นๆไม่สามารถทำงานได้</a:t>
            </a:r>
            <a:endParaRPr lang="th-TH" sz="36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5801405"/>
            <a:ext cx="1083101" cy="9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3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79512" y="1712826"/>
            <a:ext cx="8174373" cy="4869161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100392" cy="1804572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611560" y="79853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32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ภาคโครงสร้างหลัก</a:t>
            </a:r>
            <a:r>
              <a:rPr lang="en-US" sz="32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BASEBAND </a:t>
            </a:r>
            <a:r>
              <a:rPr lang="th-TH" sz="32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ประกอบด้วย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86484" y="2000645"/>
            <a:ext cx="4761579" cy="1117134"/>
          </a:xfrm>
          <a:prstGeom prst="rect">
            <a:avLst/>
          </a:prstGeom>
          <a:solidFill>
            <a:srgbClr val="3291C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443369" y="2102116"/>
            <a:ext cx="4251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ไอซีที่ชื่อว่า </a:t>
            </a:r>
            <a:r>
              <a:rPr lang="en-US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UI </a:t>
            </a:r>
            <a:r>
              <a:rPr lang="th-TH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หรือ </a:t>
            </a:r>
            <a:r>
              <a:rPr lang="en-US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USER INTERFACE</a:t>
            </a:r>
            <a:r>
              <a:rPr lang="th-TH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 เป็นตัวควบคุมสั่งงาน 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43368" y="3284984"/>
            <a:ext cx="7910517" cy="3024336"/>
          </a:xfrm>
          <a:prstGeom prst="rect">
            <a:avLst/>
          </a:prstGeom>
          <a:solidFill>
            <a:srgbClr val="CC99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574091" y="3358957"/>
            <a:ext cx="777979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Baijam" panose="02000506000000020004" pitchFamily="2" charset="-34"/>
                <a:cs typeface="TH Baijam" panose="02000506000000020004" pitchFamily="2" charset="-34"/>
              </a:rPr>
              <a:t>1. UI 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Baijam" panose="02000506000000020004" pitchFamily="2" charset="-34"/>
                <a:cs typeface="TH Baijam" panose="02000506000000020004" pitchFamily="2" charset="-34"/>
              </a:rPr>
              <a:t>หรือ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Baijam" panose="02000506000000020004" pitchFamily="2" charset="-34"/>
                <a:cs typeface="TH Baijam" panose="02000506000000020004" pitchFamily="2" charset="-34"/>
              </a:rPr>
              <a:t>USER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Baijam" panose="02000506000000020004" pitchFamily="2" charset="-34"/>
                <a:cs typeface="TH Baijam" panose="02000506000000020004" pitchFamily="2" charset="-34"/>
              </a:rPr>
              <a:t>INTERFACE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Baijam" panose="02000506000000020004" pitchFamily="2" charset="-34"/>
                <a:cs typeface="TH Baijam" panose="02000506000000020004" pitchFamily="2" charset="-34"/>
              </a:rPr>
              <a:t>2. 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Baijam" panose="02000506000000020004" pitchFamily="2" charset="-34"/>
                <a:cs typeface="TH Baijam" panose="02000506000000020004" pitchFamily="2" charset="-34"/>
              </a:rPr>
              <a:t>แฟลชคอนเนคเตอร์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Baijam" panose="02000506000000020004" pitchFamily="2" charset="-34"/>
                <a:cs typeface="TH Baijam" panose="02000506000000020004" pitchFamily="2" charset="-34"/>
              </a:rPr>
              <a:t>FLASH 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Baijam" panose="02000506000000020004" pitchFamily="2" charset="-34"/>
                <a:cs typeface="TH Baijam" panose="02000506000000020004" pitchFamily="2" charset="-34"/>
              </a:rPr>
              <a:t>CONNECTOR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Baijam" panose="02000506000000020004" pitchFamily="2" charset="-34"/>
                <a:cs typeface="TH Baijam" panose="02000506000000020004" pitchFamily="2" charset="-34"/>
              </a:rPr>
              <a:t>3 HEAD SET 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Baijam" panose="02000506000000020004" pitchFamily="2" charset="-34"/>
                <a:cs typeface="TH Baijam" panose="02000506000000020004" pitchFamily="2" charset="-34"/>
              </a:rPr>
              <a:t>และ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Baijam" panose="02000506000000020004" pitchFamily="2" charset="-34"/>
                <a:cs typeface="TH Baijam" panose="02000506000000020004" pitchFamily="2" charset="-34"/>
              </a:rPr>
              <a:t>CHARGER CONNECTOR </a:t>
            </a:r>
            <a:endParaRPr kumimoji="0" lang="en-US" sz="3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Baijam" panose="02000506000000020004" pitchFamily="2" charset="-34"/>
                <a:cs typeface="TH Baijam" panose="02000506000000020004" pitchFamily="2" charset="-34"/>
              </a:rPr>
              <a:t>ชุดหูฟัง หรือชุดเชื่อมต่อระหว่างโทรศัพท์เคลื่อนที่กับสมอลล์ทอล์ค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Baijam" panose="02000506000000020004" pitchFamily="2" charset="-34"/>
                <a:cs typeface="TH Baijam" panose="02000506000000020004" pitchFamily="2" charset="-34"/>
              </a:rPr>
              <a:t>ชุดชาร์จ หรือชุดเชื่อมต่อระหว่างโทรศัพท์เคลื่อนที่กับอแดปเตอร์หรือชาร์จเจอร์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Baijam" panose="02000506000000020004" pitchFamily="2" charset="-34"/>
                <a:cs typeface="TH Baijam" panose="02000506000000020004" pitchFamily="2" charset="-34"/>
              </a:rPr>
              <a:t>           	      </a:t>
            </a: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1591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1044774"/>
            <a:ext cx="8223398" cy="991400"/>
          </a:xfrm>
          <a:prstGeom prst="rect">
            <a:avLst/>
          </a:prstGeom>
          <a:solidFill>
            <a:srgbClr val="CC99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th-TH" sz="3000" b="1" dirty="0">
              <a:solidFill>
                <a:schemeClr val="accent1">
                  <a:lumMod val="7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1010" y="2058250"/>
            <a:ext cx="8223398" cy="1152128"/>
          </a:xfrm>
          <a:prstGeom prst="rect">
            <a:avLst/>
          </a:prstGeom>
          <a:solidFill>
            <a:srgbClr val="FF9933">
              <a:alpha val="2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l"/>
            <a:r>
              <a:rPr lang="en-US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5. CHAPS </a:t>
            </a:r>
            <a:r>
              <a:rPr lang="th-TH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ไอซี ชาร์จที่ควบคุมการจ่ายกระแสและประจุไฟฟ้าให้ กับ แบตเตอรี่ถูกควบคุมโดยไอซีที่ชื่อว่า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CCON </a:t>
            </a:r>
            <a:r>
              <a:rPr lang="th-TH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และ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CPU 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1010" y="1044774"/>
            <a:ext cx="8007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4. </a:t>
            </a:r>
            <a:r>
              <a:rPr lang="th-TH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แบตเตอรี่ </a:t>
            </a:r>
            <a:r>
              <a:rPr lang="en-US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BATTERY </a:t>
            </a:r>
            <a:r>
              <a:rPr lang="th-TH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000" b="1" dirty="0">
                <a:solidFill>
                  <a:srgbClr val="667921">
                    <a:lumMod val="75000"/>
                  </a:srgb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แหล่งจ่ายพลังงานหลักสำหรับวงจรในโทรศัพท์เคลื่อนที่ทั้งหมด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3232454"/>
            <a:ext cx="8223398" cy="1152128"/>
          </a:xfrm>
          <a:prstGeom prst="rect">
            <a:avLst/>
          </a:prstGeom>
          <a:solidFill>
            <a:srgbClr val="00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79512" y="321037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6. SIM CARD </a:t>
            </a:r>
            <a:r>
              <a:rPr lang="th-TH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เป็นส่วนหนึ่งของอุปกรณ์โทรศัพท์เคลื่อนที่ภายในเป็น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CHIP IC MEMORY </a:t>
            </a:r>
            <a:r>
              <a:rPr lang="th-TH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ขนาดเล็ก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357243"/>
            <a:ext cx="8244408" cy="1800200"/>
          </a:xfrm>
          <a:prstGeom prst="rect">
            <a:avLst/>
          </a:prstGeom>
          <a:solidFill>
            <a:srgbClr val="2353D9">
              <a:alpha val="4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179512" y="458112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7. COBBA</a:t>
            </a:r>
            <a:r>
              <a:rPr lang="th-TH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เป็น </a:t>
            </a:r>
            <a:r>
              <a:rPr lang="en-US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ASIC </a:t>
            </a:r>
            <a:r>
              <a:rPr lang="th-TH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ไอซี หรือ </a:t>
            </a:r>
            <a:r>
              <a:rPr lang="en-US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APPLICATION SPECIFIC INTEGRATED CIRCUIT </a:t>
            </a:r>
            <a:r>
              <a:rPr lang="th-TH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ทำหน้าที่ เชื่อมโยงหรือ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INTERFACE </a:t>
            </a:r>
            <a:r>
              <a:rPr lang="th-TH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ระหว่าง ภาคเบสแบนด์กับภาควิทยุ แปลงสัญญาณเสียง</a:t>
            </a: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306" y="5823458"/>
            <a:ext cx="1083102" cy="9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21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8772904" cy="810838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0" y="980728"/>
            <a:ext cx="8244408" cy="1082252"/>
          </a:xfrm>
          <a:prstGeom prst="rect">
            <a:avLst/>
          </a:prstGeom>
          <a:solidFill>
            <a:srgbClr val="2353D9">
              <a:alpha val="2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l"/>
            <a:r>
              <a:rPr lang="en-US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9. CCONT </a:t>
            </a:r>
            <a:r>
              <a:rPr lang="th-TH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หน้าที่หลักๆ คือการจ่ายแรงดันไฟหรือกระจายแรงดันไฟไปยังภาคต่างๆ ทั้งหมด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</a:t>
            </a:r>
            <a:endParaRPr lang="th-TH" sz="3000" b="1" dirty="0">
              <a:solidFill>
                <a:schemeClr val="accent1">
                  <a:lumMod val="7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2062980"/>
            <a:ext cx="8244408" cy="1049634"/>
          </a:xfrm>
          <a:prstGeom prst="rect">
            <a:avLst/>
          </a:prstGeom>
          <a:solidFill>
            <a:srgbClr val="FFC000">
              <a:alpha val="4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10.</a:t>
            </a:r>
            <a:r>
              <a:rPr lang="en-US" sz="30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ไมโครโฟน</a:t>
            </a:r>
            <a:r>
              <a:rPr lang="en-US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MICROPHONE </a:t>
            </a:r>
            <a:r>
              <a:rPr lang="th-TH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ทำหน้าที่แปลงความถี่เสียงให้เป็นสัญญาณไฟฟ้าหรือ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AF (AUDIO FREQUENCY)</a:t>
            </a: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-4563" y="3111448"/>
            <a:ext cx="8248972" cy="1554662"/>
          </a:xfrm>
          <a:prstGeom prst="rect">
            <a:avLst/>
          </a:prstGeom>
          <a:solidFill>
            <a:srgbClr val="00FF00">
              <a:alpha val="3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l"/>
            <a:r>
              <a:rPr lang="en-US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11. </a:t>
            </a:r>
            <a:r>
              <a:rPr lang="th-TH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หูฟังหรือลำโพง </a:t>
            </a:r>
            <a:r>
              <a:rPr lang="en-US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EARPIECE , SPEAKER </a:t>
            </a:r>
            <a:r>
              <a:rPr lang="th-TH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ทำหน้าที่แปลงสัญญาณไฟฟ้าให้เป็นความถี่เสียง หรือ 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AF </a:t>
            </a:r>
            <a:r>
              <a:rPr lang="th-TH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โดยผ่านวงจรขยายเสียงหรือ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AMPLIFIER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5307" y="4674072"/>
            <a:ext cx="8249715" cy="1255420"/>
          </a:xfrm>
          <a:prstGeom prst="rect">
            <a:avLst/>
          </a:prstGeom>
          <a:solidFill>
            <a:srgbClr val="FF00FF">
              <a:alpha val="4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0" y="4674072"/>
            <a:ext cx="8028384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spcBef>
                <a:spcPts val="12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12. </a:t>
            </a:r>
            <a:r>
              <a:rPr lang="th-TH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ปุ่มกด</a:t>
            </a:r>
            <a:r>
              <a:rPr lang="en-US" sz="30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KEY PAD </a:t>
            </a:r>
            <a:r>
              <a:rPr lang="th-TH" sz="30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ทำหน้าที่มอ</a:t>
            </a:r>
            <a:r>
              <a:rPr lang="th-TH" sz="3000" b="1" dirty="0" err="1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ดูเลท</a:t>
            </a:r>
            <a:endParaRPr lang="th-TH" sz="3000" b="1" dirty="0">
              <a:solidFill>
                <a:schemeClr val="accent1">
                  <a:lumMod val="75000"/>
                </a:schemeClr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lvl="0" algn="thaiDist">
              <a:spcBef>
                <a:spcPts val="1200"/>
              </a:spcBef>
              <a:spcAft>
                <a:spcPts val="300"/>
              </a:spcAft>
            </a:pPr>
            <a:r>
              <a:rPr lang="th-TH" sz="3000" b="1" dirty="0">
                <a:solidFill>
                  <a:srgbClr val="000000"/>
                </a:solidFill>
                <a:cs typeface="Cordia New" panose="020B0304020202020204" pitchFamily="34" charset="-34"/>
              </a:rPr>
              <a:t>13</a:t>
            </a:r>
            <a:r>
              <a:rPr lang="en-US" sz="3000" b="1" dirty="0">
                <a:solidFill>
                  <a:srgbClr val="000000"/>
                </a:solidFill>
                <a:cs typeface="Cordia New" panose="020B0304020202020204" pitchFamily="34" charset="-34"/>
              </a:rPr>
              <a:t>.</a:t>
            </a:r>
            <a:r>
              <a:rPr lang="th-TH" sz="3000" b="1" dirty="0">
                <a:solidFill>
                  <a:srgbClr val="000000"/>
                </a:solidFill>
                <a:cs typeface="Cordia New" panose="020B0304020202020204" pitchFamily="34" charset="-34"/>
              </a:rPr>
              <a:t> จอ</a:t>
            </a:r>
            <a:r>
              <a:rPr lang="en-US" sz="3000" b="1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LCD </a:t>
            </a:r>
            <a:r>
              <a:rPr lang="th-TH" sz="3000" b="1" i="1" dirty="0">
                <a:solidFill>
                  <a:srgbClr val="000000"/>
                </a:solidFill>
                <a:cs typeface="Cordia New" panose="020B0304020202020204" pitchFamily="34" charset="-34"/>
              </a:rPr>
              <a:t> </a:t>
            </a:r>
            <a:r>
              <a:rPr lang="th-TH" sz="30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Cordia New" panose="020B0304020202020204" pitchFamily="34" charset="-34"/>
              </a:rPr>
              <a:t>ทำหน้าที่แสดงผล</a:t>
            </a:r>
            <a:endParaRPr lang="th-TH" sz="3000" b="1" dirty="0">
              <a:solidFill>
                <a:schemeClr val="accent1">
                  <a:lumMod val="75000"/>
                </a:schemeClr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306" y="5823458"/>
            <a:ext cx="1083102" cy="9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85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228600" y="332656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th-TH" sz="3600" b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บทที่6</a:t>
            </a:r>
            <a:r>
              <a:rPr lang="th-TH" sz="3600" b="1" i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600" b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ภาควิทยุภาค </a:t>
            </a:r>
            <a:r>
              <a:rPr lang="en-US" sz="3600" b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RF </a:t>
            </a:r>
            <a:r>
              <a:rPr lang="th-TH" sz="3600" b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หรือภาค </a:t>
            </a:r>
            <a:r>
              <a:rPr lang="en-US" sz="3600" b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Radio Frequency</a:t>
            </a:r>
            <a:r>
              <a:rPr lang="en-US" sz="3600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th-TH" sz="3600" dirty="0">
              <a:solidFill>
                <a:schemeClr val="accent3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คำบรรยายภาพแบบลูกศรลง 5"/>
          <p:cNvSpPr/>
          <p:nvPr/>
        </p:nvSpPr>
        <p:spPr>
          <a:xfrm>
            <a:off x="323528" y="1147954"/>
            <a:ext cx="5400600" cy="1921005"/>
          </a:xfrm>
          <a:prstGeom prst="downArrowCallout">
            <a:avLst>
              <a:gd name="adj1" fmla="val 11633"/>
              <a:gd name="adj2" fmla="val 25000"/>
              <a:gd name="adj3" fmla="val 25000"/>
              <a:gd name="adj4" fmla="val 64977"/>
            </a:avLst>
          </a:prstGeom>
          <a:solidFill>
            <a:srgbClr val="FFC000">
              <a:alpha val="7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39552" y="134076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การผสมสัญญาณเสียงกับสัญญาณวิทยุ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3528" y="2588115"/>
            <a:ext cx="7677472" cy="3865221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23528" y="3231847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เพราะสัญญาณวิทยุเป็นสัญญาณที่เรา สามารถส่งไปไกลเท่าไรก็ได้ตามที่เราต้องการเมื่อเราทำการนำสัญญาณเสียงที่เป็นสัญญาณอนาลอกมาทำการผสมกับสัญญาณวิทยุแล้ว ก็จะทำให้เสียงที่</a:t>
            </a:r>
            <a:r>
              <a:rPr lang="th-TH" sz="32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เรา</a:t>
            </a:r>
          </a:p>
          <a:p>
            <a:pPr algn="l"/>
            <a:r>
              <a:rPr lang="th-TH" sz="3200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พูด</a:t>
            </a:r>
            <a:r>
              <a:rPr lang="th-TH" sz="32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นั้นออกไปได้ไกล สามารถได้ยินเสียงอย่างชัดเจน</a:t>
            </a:r>
            <a:r>
              <a:rPr lang="en-US" sz="32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 </a:t>
            </a:r>
            <a:r>
              <a:rPr lang="th-TH" sz="32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เงื่อนไขนี้เรียกว่า </a:t>
            </a:r>
            <a:r>
              <a:rPr lang="en-US" sz="32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“ </a:t>
            </a:r>
            <a:r>
              <a:rPr lang="th-TH" sz="32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การผสมสัญญาณ </a:t>
            </a:r>
            <a:r>
              <a:rPr lang="en-US" sz="32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“ </a:t>
            </a:r>
            <a:r>
              <a:rPr lang="th-TH" sz="32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หรือ การ </a:t>
            </a:r>
            <a:r>
              <a:rPr lang="en-US" sz="32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MOD ( Modulator )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004" y="5840996"/>
            <a:ext cx="936625" cy="80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34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คำบรรยายภาพแบบลูกศรลง 4"/>
          <p:cNvSpPr/>
          <p:nvPr/>
        </p:nvSpPr>
        <p:spPr>
          <a:xfrm>
            <a:off x="340652" y="332656"/>
            <a:ext cx="7785788" cy="4392488"/>
          </a:xfrm>
          <a:prstGeom prst="downArrowCallout">
            <a:avLst>
              <a:gd name="adj1" fmla="val 10224"/>
              <a:gd name="adj2" fmla="val 15439"/>
              <a:gd name="adj3" fmla="val 24659"/>
              <a:gd name="adj4" fmla="val 64977"/>
            </a:avLst>
          </a:prstGeom>
          <a:solidFill>
            <a:srgbClr val="FFCCCC"/>
          </a:solidFill>
          <a:ln w="41275" cap="flat" cmpd="sng" algn="ctr">
            <a:solidFill>
              <a:srgbClr val="000000">
                <a:lumMod val="95000"/>
                <a:lumOff val="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63994" y="332656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ปกติความถี่วิทยุนั้น  เราสามารถกำหนดความถี่วิทยุขึ้นมาเองได้ โดยความถี่ที่ได้จะต้องมีตัวกำเนิดความถี่ก่อน  ซึ่งตัวกำเนิดความถี่นั้นเรียกว่า</a:t>
            </a:r>
            <a:r>
              <a:rPr lang="en-US" sz="2800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 OSC </a:t>
            </a:r>
            <a:r>
              <a:rPr lang="th-TH" sz="2800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หรือ </a:t>
            </a:r>
            <a:r>
              <a:rPr lang="en-US" sz="2800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Oscillator </a:t>
            </a:r>
            <a:r>
              <a:rPr lang="th-TH" sz="2800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ตัว </a:t>
            </a:r>
            <a:r>
              <a:rPr lang="en-US" sz="2800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OSC </a:t>
            </a:r>
            <a:r>
              <a:rPr lang="th-TH" sz="2800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เป็นวงจรผลิตความถี่ประเภทหนึ่ง</a:t>
            </a:r>
            <a:r>
              <a:rPr lang="en-US" sz="2800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 </a:t>
            </a:r>
            <a:r>
              <a:rPr lang="th-TH" sz="2800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ถ้าอยู่ในวงจรของโทรศัพท์เคลื่อนที่ ก็คือตัว </a:t>
            </a:r>
            <a:r>
              <a:rPr lang="en-US" sz="2800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VCO</a:t>
            </a:r>
            <a:r>
              <a:rPr lang="th-TH" sz="2800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เมื่อเรามีสร้างความถี่วิทยุขึ้นมาแล้ว</a:t>
            </a:r>
            <a:r>
              <a:rPr lang="en-US" sz="2800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 </a:t>
            </a:r>
            <a:r>
              <a:rPr lang="th-TH" sz="2800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ก็จะนำความถี่นั้น ไปผสมกับสัญญาณเสียงที่เราพูดหรือ สัญญาณอนาล็อก </a:t>
            </a:r>
            <a:r>
              <a:rPr lang="th-TH" sz="28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สรุปว่าเงื่อนไขนี้ก็คือ </a:t>
            </a:r>
            <a:r>
              <a:rPr lang="en-US" sz="28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“ </a:t>
            </a:r>
            <a:r>
              <a:rPr lang="th-TH" sz="28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ต้องมีตัวผลิตความถี่ </a:t>
            </a:r>
            <a:r>
              <a:rPr lang="en-US" sz="28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“</a:t>
            </a:r>
            <a:endParaRPr lang="en-US" sz="28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คำบรรยายภาพแบบลูกศรขึ้น 6"/>
          <p:cNvSpPr/>
          <p:nvPr/>
        </p:nvSpPr>
        <p:spPr>
          <a:xfrm>
            <a:off x="-13320" y="4869160"/>
            <a:ext cx="8493732" cy="1728192"/>
          </a:xfrm>
          <a:prstGeom prst="upArrowCallout">
            <a:avLst/>
          </a:prstGeom>
          <a:solidFill>
            <a:srgbClr val="CCFF66"/>
          </a:solidFill>
          <a:ln w="38100"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800" b="1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วงจรผลิตความถี่วิทยุ ( เพื่อจะนำสัญญาณวิทยุไปผสมกับสัญญาณอนาล็อก )</a:t>
            </a:r>
            <a:endParaRPr lang="th-TH" sz="2800" b="1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1498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/>
          <p:cNvSpPr txBox="1"/>
          <p:nvPr/>
        </p:nvSpPr>
        <p:spPr>
          <a:xfrm>
            <a:off x="569640" y="1413441"/>
            <a:ext cx="79928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l"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HAGAR </a:t>
            </a:r>
            <a:r>
              <a:rPr lang="th-TH" sz="3200" b="1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28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เป็นไอซี โปรเซสเซอร์ ซึ่งรวมเอาภาครับภาคส่ง</a:t>
            </a:r>
            <a:r>
              <a:rPr lang="th-TH" sz="2800" b="1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และ</a:t>
            </a:r>
          </a:p>
          <a:p>
            <a:pPr lvl="0" algn="l"/>
            <a:r>
              <a:rPr lang="th-TH" sz="2800" b="1" dirty="0" smtClean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ภาค</a:t>
            </a:r>
            <a:r>
              <a:rPr lang="th-TH" sz="28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สังเคราะห์ความถี่ หรือภาคผลิตความถี่ท้องถิ่นเข้าด้วยกัน</a:t>
            </a:r>
          </a:p>
          <a:p>
            <a:pPr lvl="0" algn="l"/>
            <a:endParaRPr lang="th-TH" sz="32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924944"/>
            <a:ext cx="7272807" cy="2519961"/>
          </a:xfrm>
          <a:prstGeom prst="rect">
            <a:avLst/>
          </a:prstGeom>
          <a:ln w="76200">
            <a:solidFill>
              <a:srgbClr val="CC66FF"/>
            </a:solidFill>
          </a:ln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5661248"/>
            <a:ext cx="1083102" cy="9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41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6553200" cy="563562"/>
          </a:xfrm>
        </p:spPr>
        <p:txBody>
          <a:bodyPr/>
          <a:lstStyle/>
          <a:p>
            <a:r>
              <a:rPr lang="th-TH" sz="4000" b="1" dirty="0" smtClean="0">
                <a:solidFill>
                  <a:schemeClr val="accent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ยุคของโทรศัพท์เคลื่อนที่</a:t>
            </a:r>
            <a:endParaRPr lang="th-TH" sz="4000" dirty="0">
              <a:solidFill>
                <a:schemeClr val="accent3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860" y="5409408"/>
            <a:ext cx="1243692" cy="1146147"/>
          </a:xfrm>
          <a:prstGeom prst="rect">
            <a:avLst/>
          </a:prstGeom>
        </p:spPr>
      </p:pic>
      <p:sp>
        <p:nvSpPr>
          <p:cNvPr id="7" name="ลูกศรขวา 6"/>
          <p:cNvSpPr/>
          <p:nvPr/>
        </p:nvSpPr>
        <p:spPr bwMode="auto">
          <a:xfrm>
            <a:off x="0" y="1531788"/>
            <a:ext cx="8234552" cy="4633516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ลูกศรขวา 7"/>
          <p:cNvSpPr/>
          <p:nvPr/>
        </p:nvSpPr>
        <p:spPr bwMode="auto">
          <a:xfrm>
            <a:off x="0" y="968226"/>
            <a:ext cx="7812360" cy="1969220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0" y="1443568"/>
            <a:ext cx="7308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 smtClean="0"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โทรศัพท์เคลื่อนที่ยุค </a:t>
            </a:r>
            <a:r>
              <a:rPr lang="en-US" sz="3200" b="1" dirty="0" smtClean="0"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1G ( First - Generation Mobile )</a:t>
            </a:r>
            <a:r>
              <a:rPr lang="en-US" sz="3200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th-TH" sz="3200" b="1" dirty="0" smtClean="0">
              <a:solidFill>
                <a:srgbClr val="000000"/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8661" y="1952262"/>
            <a:ext cx="7308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th-TH" sz="3200" b="1" dirty="0">
                <a:solidFill>
                  <a:schemeClr val="tx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อะนาล็อกเซลลูลาร์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(Analog cellular)</a:t>
            </a:r>
          </a:p>
          <a:p>
            <a:pPr lvl="0" algn="l"/>
            <a:r>
              <a:rPr lang="en-US" sz="32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endParaRPr lang="th-TH" sz="3200" b="1" dirty="0" smtClean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l"/>
            <a:r>
              <a:rPr lang="th-TH" sz="3200" b="1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sz="3200" dirty="0" smtClean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สหรัฐอเมริกา </a:t>
            </a:r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ระบบโทรศัพท์เคลื่อนที่ยุค</a:t>
            </a:r>
            <a:r>
              <a:rPr lang="en-US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1G </a:t>
            </a:r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ถือว่าเป็นยุคเริ่มต้น หรือ </a:t>
            </a:r>
            <a:r>
              <a:rPr lang="en-US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Initial Stage </a:t>
            </a:r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โดยการพัฒนามุ่งเน้นเพื่อการสื่อสารทางเสียงเป็นหลักใช้ระบบการส่งสัญญาณแบบ แอนาล็อก </a:t>
            </a:r>
            <a:r>
              <a:rPr lang="en-US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 Analog )</a:t>
            </a:r>
            <a:endParaRPr lang="th-TH" sz="320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34362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51520" y="1268760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2. 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VCO (VOLTAGE CONTROL OSCILLATOR)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วงจรแรงดันไฟควบคุมการผลิตความถี่  หรือความหมายอีกนัยหนึ่งคือ  ความถี่ที่เกิดจากการจ่ายแรงดันไฟซึ่งแรงดันไฟเปลี่ยนแปลงไปความถี่ก็จะเปลี่ยนแปลงด้วย</a:t>
            </a:r>
            <a:endParaRPr lang="th-TH" sz="28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107504" y="1196751"/>
            <a:ext cx="7920880" cy="1529011"/>
          </a:xfrm>
          <a:prstGeom prst="rect">
            <a:avLst/>
          </a:prstGeom>
          <a:noFill/>
          <a:ln w="508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41970" y="3284984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3. 26MHz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หรือ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VCTCXO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ทำหน้าที่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2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หน้าที่ ผลิตสัญญาณนาฬิกา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26 MHz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ส่งเข้าไปหาร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2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ใน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HAGAR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ได้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13 MHz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แล้วจ่ายให้กับ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CPU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หรือเรียกว่า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SYSTEM CLOCK (RFC)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ผลิตสัญญาณนาฬิกาเพื่อเป็นความถี่อ้างอิงหรือ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FREQUENCY REFERENCE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ให้วงจร เฟส ล็อก ลูป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PLL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ใน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HAGAR</a:t>
            </a:r>
            <a:endParaRPr lang="th-TH" sz="28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>
            <a:off x="107504" y="3140968"/>
            <a:ext cx="7920880" cy="2520280"/>
          </a:xfrm>
          <a:prstGeom prst="rect">
            <a:avLst/>
          </a:prstGeom>
          <a:noFill/>
          <a:ln w="50800" cap="flat" cmpd="sng" algn="ctr">
            <a:solidFill>
              <a:srgbClr val="CC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306" y="5823458"/>
            <a:ext cx="1083102" cy="9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1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306" y="5823458"/>
            <a:ext cx="1083102" cy="930374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95536" y="1412776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4. 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สวิทซ์แอนเทนน่า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SWITCH ANTENNA 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หรือ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DIPLEXE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R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ทำหน้าที่แยกสัญญาณระหว่างระบบ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GSM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และระบบ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PCN,DCS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หรือระบบ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1800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และแยกสัญญาณจากภาครับ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RX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และ ภาคส่ง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TX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ออกจากกัน </a:t>
            </a:r>
            <a:endParaRPr lang="th-TH" sz="28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179512" y="1196752"/>
            <a:ext cx="7848872" cy="1800200"/>
          </a:xfrm>
          <a:prstGeom prst="rect">
            <a:avLst/>
          </a:prstGeom>
          <a:noFill/>
          <a:ln w="635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79512" y="3502264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</a:rPr>
              <a:t>5.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</a:rPr>
              <a:t> 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ฟิลเตอร์ หรือ แบนด์พาสฟิลเตอร์ หรือ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</a:rPr>
              <a:t> SAW 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</a:rPr>
              <a:t>ฟิลเตอร์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</a:rPr>
              <a:t>SAW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</a:rPr>
              <a:t>หรือ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</a:rPr>
              <a:t>SURFACE ACOUSTIC WAVE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</a:rPr>
              <a:t>เป็นฟิลเตอร์ที่มี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</a:rPr>
              <a:t>2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</a:rPr>
              <a:t>ระบบ อยู่ในตัวเดียวกันหรือเรียกอีกชื่อว่า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</a:rPr>
              <a:t>DUAL SAW FILTER </a:t>
            </a:r>
            <a:r>
              <a:rPr lang="th-TH" sz="2800" dirty="0" smtClean="0"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</a:rPr>
              <a:t>ทำหน้าที่กรองสัญญาณและกำหนดความถี่ให้ตรงตามกำหนด </a:t>
            </a:r>
            <a:endParaRPr lang="th-TH" sz="2800" dirty="0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179512" y="3429000"/>
            <a:ext cx="7848872" cy="1944216"/>
          </a:xfrm>
          <a:prstGeom prst="rect">
            <a:avLst/>
          </a:prstGeom>
          <a:noFill/>
          <a:ln w="508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30932" y="1891855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6.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LNA 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หรือ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LOW NOISE AMPLIFIER </a:t>
            </a:r>
            <a:r>
              <a:rPr lang="th-TH" sz="2800" b="1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เป็นวงจรขยายสัญญาณรบกวนต่ำ ซึ่งเป็นทรานซิสเตอร์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322920" y="1612825"/>
            <a:ext cx="7632848" cy="1512168"/>
          </a:xfrm>
          <a:prstGeom prst="rect">
            <a:avLst/>
          </a:prstGeom>
          <a:noFill/>
          <a:ln w="508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0932" y="3960638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7.</a:t>
            </a:r>
            <a:r>
              <a:rPr lang="en-US" sz="2800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r>
              <a:rPr lang="th-TH" sz="2800" b="1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บาลัน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BALUN TRANSFROMER </a:t>
            </a:r>
            <a:r>
              <a:rPr lang="th-TH" sz="2800" b="1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คือ หม้อแปลงเกี่ยวกับความถี่ ที่ทำหน้าที่กำหนดความสมดุลของสัญญาณให้เป็นบวกและลบ เพื่อให้มีความเหมาะสมทั้งสัญญาณทางด้านเข้าและออก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>
            <a:off x="322920" y="3717032"/>
            <a:ext cx="7632848" cy="1872208"/>
          </a:xfrm>
          <a:prstGeom prst="rect">
            <a:avLst/>
          </a:prstGeom>
          <a:noFill/>
          <a:ln w="6032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61" y="5832846"/>
            <a:ext cx="1008112" cy="8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127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755576" y="332656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4000" b="1" dirty="0" smtClean="0">
                <a:solidFill>
                  <a:schemeClr val="bg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บทที่ 7   </a:t>
            </a:r>
            <a:r>
              <a:rPr lang="th-TH" sz="4000" dirty="0" smtClean="0">
                <a:solidFill>
                  <a:schemeClr val="bg1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ไ</a:t>
            </a:r>
            <a:r>
              <a:rPr lang="th-TH" sz="4000" b="1" dirty="0" smtClean="0">
                <a:solidFill>
                  <a:schemeClr val="bg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อซีและหน้าที่ที่เกี่ยวข้องกับโทรศัพท์เคลื่อนที่</a:t>
            </a:r>
            <a:endParaRPr lang="en-US" sz="4000" dirty="0">
              <a:solidFill>
                <a:schemeClr val="bg1"/>
              </a:solidFill>
              <a:effectLst/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</p:txBody>
      </p:sp>
      <p:sp>
        <p:nvSpPr>
          <p:cNvPr id="9" name="ข้าวหลามตัด 8"/>
          <p:cNvSpPr/>
          <p:nvPr/>
        </p:nvSpPr>
        <p:spPr bwMode="auto">
          <a:xfrm>
            <a:off x="2303748" y="3068960"/>
            <a:ext cx="5436604" cy="3789040"/>
          </a:xfrm>
          <a:prstGeom prst="diamond">
            <a:avLst/>
          </a:prstGeom>
          <a:solidFill>
            <a:srgbClr val="92D050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วงรี 9"/>
          <p:cNvSpPr/>
          <p:nvPr/>
        </p:nvSpPr>
        <p:spPr bwMode="auto">
          <a:xfrm>
            <a:off x="3974355" y="1069779"/>
            <a:ext cx="4104456" cy="3420380"/>
          </a:xfrm>
          <a:prstGeom prst="ellipse">
            <a:avLst/>
          </a:prstGeom>
          <a:solidFill>
            <a:srgbClr val="FFCC00">
              <a:alpha val="2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154351" y="2060848"/>
            <a:ext cx="4158462" cy="3718541"/>
          </a:xfrm>
          <a:prstGeom prst="rect">
            <a:avLst/>
          </a:prstGeom>
          <a:solidFill>
            <a:srgbClr val="FFCCFF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254833" y="2060848"/>
            <a:ext cx="787403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IC</a:t>
            </a:r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 ย่อ มาจาก </a:t>
            </a:r>
            <a:r>
              <a:rPr lang="en-US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Integrated Circuit </a:t>
            </a:r>
            <a:r>
              <a:rPr lang="en-US" sz="2800" dirty="0">
                <a:latin typeface="TH Baijam" panose="02000506000000020004" pitchFamily="2" charset="-34"/>
                <a:cs typeface="TH Baijam" panose="02000506000000020004" pitchFamily="2" charset="-34"/>
              </a:rPr>
              <a:t>: 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หมายถึง วงจรรวม โดยการนำเอา ไดโอด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,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ทรานซิสเตอร์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, 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ตัวต้านทาน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, 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ตัวเก็บประจุ และองค์ประกอบวงจรต่าง ๆ มาประกอบรวมกันบนแผ่นวงจรขนาดเล็ก ในปัจจุบันแผ่นวงจรนี้จะทำด้วยแผ่นซิลิคอน บางทีอาจเรียก ชิพ (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Chip) 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และสร้างองค์ประกอบวงจรต่าง ๆ ฝังอยู่บนแผ่นผลึก</a:t>
            </a:r>
            <a:r>
              <a:rPr lang="th-TH" sz="30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นี้</a:t>
            </a:r>
          </a:p>
          <a:p>
            <a:pPr algn="l"/>
            <a:r>
              <a:rPr lang="th-TH" sz="3200" b="1" dirty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ข้อดี</a:t>
            </a:r>
            <a:r>
              <a:rPr lang="th-TH" sz="3600" dirty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000" dirty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คือ ไอซีจะรวมวงจรที่ซับซ้อนเข้ามาเป็นวงจรเดียวกัน  ทำให้มีขนาดเล็กลง ซึ่งจะทำให้เครื่องอิเล็กทรอนิกส์มีขนาดเล็กและเบาลงมาก </a:t>
            </a:r>
            <a:endParaRPr lang="th-TH" sz="3000" dirty="0" smtClean="0">
              <a:solidFill>
                <a:srgbClr val="C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endParaRPr lang="th-TH" sz="3000" dirty="0">
              <a:solidFill>
                <a:srgbClr val="C00000"/>
              </a:solidFill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764" y="5779389"/>
            <a:ext cx="1083102" cy="9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13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5 แฉก 4"/>
          <p:cNvSpPr/>
          <p:nvPr/>
        </p:nvSpPr>
        <p:spPr bwMode="auto">
          <a:xfrm>
            <a:off x="1115616" y="2204864"/>
            <a:ext cx="2664296" cy="2376264"/>
          </a:xfrm>
          <a:prstGeom prst="star5">
            <a:avLst/>
          </a:prstGeom>
          <a:solidFill>
            <a:srgbClr val="FFCCFF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ดาว 5 แฉก 5"/>
          <p:cNvSpPr/>
          <p:nvPr/>
        </p:nvSpPr>
        <p:spPr bwMode="auto">
          <a:xfrm>
            <a:off x="1763688" y="1340768"/>
            <a:ext cx="2664296" cy="2376264"/>
          </a:xfrm>
          <a:prstGeom prst="star5">
            <a:avLst/>
          </a:prstGeom>
          <a:solidFill>
            <a:srgbClr val="FFFF66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ดาว 5 แฉก 6"/>
          <p:cNvSpPr/>
          <p:nvPr/>
        </p:nvSpPr>
        <p:spPr bwMode="auto">
          <a:xfrm>
            <a:off x="2195736" y="2535746"/>
            <a:ext cx="2664296" cy="2376264"/>
          </a:xfrm>
          <a:prstGeom prst="star5">
            <a:avLst/>
          </a:prstGeom>
          <a:solidFill>
            <a:srgbClr val="FFCC00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ดาว 5 แฉก 7"/>
          <p:cNvSpPr/>
          <p:nvPr/>
        </p:nvSpPr>
        <p:spPr bwMode="auto">
          <a:xfrm>
            <a:off x="2879812" y="1646498"/>
            <a:ext cx="2664296" cy="2376264"/>
          </a:xfrm>
          <a:prstGeom prst="star5">
            <a:avLst/>
          </a:prstGeom>
          <a:solidFill>
            <a:schemeClr val="tx1">
              <a:lumMod val="20000"/>
              <a:lumOff val="80000"/>
              <a:alpha val="1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ดาว 5 แฉก 8"/>
          <p:cNvSpPr/>
          <p:nvPr/>
        </p:nvSpPr>
        <p:spPr bwMode="auto">
          <a:xfrm>
            <a:off x="3311860" y="2932906"/>
            <a:ext cx="2664296" cy="2376264"/>
          </a:xfrm>
          <a:prstGeom prst="star5">
            <a:avLst/>
          </a:prstGeom>
          <a:solidFill>
            <a:srgbClr val="92D050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ดาว 5 แฉก 9"/>
          <p:cNvSpPr/>
          <p:nvPr/>
        </p:nvSpPr>
        <p:spPr bwMode="auto">
          <a:xfrm>
            <a:off x="3995936" y="2046870"/>
            <a:ext cx="2664296" cy="2376264"/>
          </a:xfrm>
          <a:prstGeom prst="star5">
            <a:avLst/>
          </a:prstGeom>
          <a:solidFill>
            <a:srgbClr val="99FF33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ดาว 5 แฉก 10"/>
          <p:cNvSpPr/>
          <p:nvPr/>
        </p:nvSpPr>
        <p:spPr bwMode="auto">
          <a:xfrm>
            <a:off x="4427984" y="3323506"/>
            <a:ext cx="2664296" cy="2376264"/>
          </a:xfrm>
          <a:prstGeom prst="star5">
            <a:avLst/>
          </a:prstGeom>
          <a:solidFill>
            <a:srgbClr val="00FFCC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ดาว 5 แฉก 11"/>
          <p:cNvSpPr/>
          <p:nvPr/>
        </p:nvSpPr>
        <p:spPr bwMode="auto">
          <a:xfrm>
            <a:off x="4986046" y="2532534"/>
            <a:ext cx="2664296" cy="2376264"/>
          </a:xfrm>
          <a:prstGeom prst="star5">
            <a:avLst/>
          </a:prstGeom>
          <a:solidFill>
            <a:srgbClr val="FF3300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215516" y="2150656"/>
            <a:ext cx="7560840" cy="343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thaiDist">
              <a:lnSpc>
                <a:spcPct val="97000"/>
              </a:lnSpc>
              <a:spcAft>
                <a:spcPts val="0"/>
              </a:spcAft>
              <a:tabLst>
                <a:tab pos="575945" algn="l"/>
                <a:tab pos="914400" algn="l"/>
                <a:tab pos="1074420" algn="l"/>
              </a:tabLst>
            </a:pPr>
            <a:r>
              <a:rPr lang="th-TH" sz="3200" b="1" spc="-4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สำหรับไอซีที่ประกอบในโทรศัพท์เคลื่อนที่เรา เรียกว่า </a:t>
            </a:r>
            <a:r>
              <a:rPr lang="en-US" sz="3200" b="1" spc="-4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BGA/CSP </a:t>
            </a:r>
            <a:r>
              <a:rPr lang="th-TH" sz="3200" b="1" spc="-4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หรือ </a:t>
            </a:r>
            <a:r>
              <a:rPr lang="en-US" sz="3200" b="1" spc="-4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BGA Ball Grid Array</a:t>
            </a:r>
            <a:r>
              <a:rPr lang="th-TH" sz="3200" b="1" spc="-4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r>
              <a:rPr lang="en-US" sz="3200" b="1" spc="-4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/ </a:t>
            </a:r>
            <a:r>
              <a:rPr lang="en-US" sz="3200" b="1" spc="-3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Chip Scale Packaging (BGA</a:t>
            </a:r>
            <a:r>
              <a:rPr lang="th-TH" sz="3200" b="1" spc="-3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r>
              <a:rPr lang="en-US" sz="3200" b="1" spc="-3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/</a:t>
            </a:r>
            <a:r>
              <a:rPr lang="th-TH" sz="3200" b="1" spc="-3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r>
              <a:rPr lang="en-US" sz="3200" b="1" spc="-3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CSP) </a:t>
            </a:r>
            <a:r>
              <a:rPr lang="th-TH" sz="3200" b="1" spc="-30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หรือที่เรียกกันง่าย ๆ ว่าไอซีบอล เวลาทำขาใหม่เราจะเรียกกันว่า การบอลขา  ซึ่งลักษณะของไอซีจะมีขาอยู่ด้านล่าง  มีลักษณะของขาคล้ายลูกฟุตบอลครึ่งลูก  เวลาถอดออก</a:t>
            </a:r>
            <a:r>
              <a:rPr lang="th-TH" sz="3200" b="1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จากแผงวงจร ต้องใช้ลมร้อนเป่าออกไม่สามารถใช้หัวแร้งถอดออกได้เพราะขาไอซีจะอยู่ด้านล่าง</a:t>
            </a:r>
            <a:endParaRPr lang="en-US" sz="3200" b="1" dirty="0">
              <a:effectLst/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</p:txBody>
      </p:sp>
      <p:sp>
        <p:nvSpPr>
          <p:cNvPr id="14" name="ดาว 5 แฉก 13"/>
          <p:cNvSpPr/>
          <p:nvPr/>
        </p:nvSpPr>
        <p:spPr bwMode="auto">
          <a:xfrm>
            <a:off x="215516" y="2999470"/>
            <a:ext cx="2664296" cy="2376264"/>
          </a:xfrm>
          <a:prstGeom prst="star5">
            <a:avLst/>
          </a:prstGeom>
          <a:solidFill>
            <a:srgbClr val="00FFCC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ดาว 5 แฉก 14"/>
          <p:cNvSpPr/>
          <p:nvPr/>
        </p:nvSpPr>
        <p:spPr bwMode="auto">
          <a:xfrm>
            <a:off x="1268633" y="3466864"/>
            <a:ext cx="2664296" cy="2376264"/>
          </a:xfrm>
          <a:prstGeom prst="star5">
            <a:avLst/>
          </a:prstGeom>
          <a:solidFill>
            <a:srgbClr val="92D050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ดาว 5 แฉก 15"/>
          <p:cNvSpPr/>
          <p:nvPr/>
        </p:nvSpPr>
        <p:spPr bwMode="auto">
          <a:xfrm>
            <a:off x="2392161" y="3807321"/>
            <a:ext cx="2664296" cy="2376264"/>
          </a:xfrm>
          <a:prstGeom prst="star5">
            <a:avLst/>
          </a:prstGeom>
          <a:solidFill>
            <a:srgbClr val="FF3300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ดาว 5 แฉก 16"/>
          <p:cNvSpPr/>
          <p:nvPr/>
        </p:nvSpPr>
        <p:spPr bwMode="auto">
          <a:xfrm>
            <a:off x="3482879" y="4124250"/>
            <a:ext cx="2664296" cy="2376264"/>
          </a:xfrm>
          <a:prstGeom prst="star5">
            <a:avLst/>
          </a:prstGeom>
          <a:solidFill>
            <a:srgbClr val="92D050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306" y="5823458"/>
            <a:ext cx="1083102" cy="9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3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แผนผังลำดับงาน: กระบวนการ 4"/>
          <p:cNvSpPr/>
          <p:nvPr/>
        </p:nvSpPr>
        <p:spPr bwMode="auto">
          <a:xfrm>
            <a:off x="395536" y="764704"/>
            <a:ext cx="5400600" cy="936104"/>
          </a:xfrm>
          <a:prstGeom prst="flowChartProcess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475656" y="9095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1200"/>
              </a:spcBef>
              <a:spcAft>
                <a:spcPts val="300"/>
              </a:spcAft>
            </a:pPr>
            <a:r>
              <a:rPr lang="th-TH" sz="3600" b="1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SimSun" panose="02010600030101010101" pitchFamily="2" charset="-122"/>
                <a:cs typeface="TH Baijam" panose="02000506000000020004" pitchFamily="2" charset="-34"/>
              </a:rPr>
              <a:t>ไอซี แฟลช </a:t>
            </a:r>
            <a:r>
              <a:rPr lang="en-US" sz="3600" b="1" dirty="0" smtClean="0">
                <a:solidFill>
                  <a:srgbClr val="000000"/>
                </a:solidFill>
                <a:effectLst/>
                <a:latin typeface="TH Baijam" panose="02000506000000020004" pitchFamily="2" charset="-34"/>
                <a:ea typeface="SimSun" panose="02010600030101010101" pitchFamily="2" charset="-122"/>
                <a:cs typeface="TH Baijam" panose="02000506000000020004" pitchFamily="2" charset="-34"/>
              </a:rPr>
              <a:t>FLASH </a:t>
            </a:r>
            <a:endParaRPr lang="en-US" sz="3600" b="1" dirty="0">
              <a:effectLst/>
              <a:latin typeface="TH Baijam" panose="02000506000000020004" pitchFamily="2" charset="-34"/>
              <a:ea typeface="SimSun" panose="02010600030101010101" pitchFamily="2" charset="-122"/>
              <a:cs typeface="TH Baijam" panose="02000506000000020004" pitchFamily="2" charset="-34"/>
            </a:endParaRPr>
          </a:p>
        </p:txBody>
      </p:sp>
      <p:sp>
        <p:nvSpPr>
          <p:cNvPr id="7" name="ข้าวหลามตัด 6"/>
          <p:cNvSpPr/>
          <p:nvPr/>
        </p:nvSpPr>
        <p:spPr bwMode="auto">
          <a:xfrm>
            <a:off x="251520" y="1700807"/>
            <a:ext cx="7560840" cy="4680521"/>
          </a:xfrm>
          <a:prstGeom prst="diamond">
            <a:avLst/>
          </a:prstGeom>
          <a:solidFill>
            <a:srgbClr val="FFCC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ข้าวหลามตัด 7"/>
          <p:cNvSpPr/>
          <p:nvPr/>
        </p:nvSpPr>
        <p:spPr bwMode="auto">
          <a:xfrm rot="542203">
            <a:off x="222598" y="1675654"/>
            <a:ext cx="3672408" cy="3023466"/>
          </a:xfrm>
          <a:prstGeom prst="diamond">
            <a:avLst/>
          </a:prstGeom>
          <a:solidFill>
            <a:srgbClr val="99FF33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ข้าวหลามตัด 8"/>
          <p:cNvSpPr/>
          <p:nvPr/>
        </p:nvSpPr>
        <p:spPr bwMode="auto">
          <a:xfrm rot="542203">
            <a:off x="4567886" y="1586441"/>
            <a:ext cx="3672408" cy="3023466"/>
          </a:xfrm>
          <a:prstGeom prst="diamond">
            <a:avLst/>
          </a:prstGeom>
          <a:solidFill>
            <a:schemeClr val="tx1">
              <a:lumMod val="20000"/>
              <a:lumOff val="80000"/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ข้าวหลามตัด 9"/>
          <p:cNvSpPr/>
          <p:nvPr/>
        </p:nvSpPr>
        <p:spPr bwMode="auto">
          <a:xfrm rot="542203">
            <a:off x="108875" y="3564891"/>
            <a:ext cx="3672408" cy="3023466"/>
          </a:xfrm>
          <a:prstGeom prst="diamond">
            <a:avLst/>
          </a:prstGeom>
          <a:solidFill>
            <a:srgbClr val="99FF33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ข้าวหลามตัด 10"/>
          <p:cNvSpPr/>
          <p:nvPr/>
        </p:nvSpPr>
        <p:spPr bwMode="auto">
          <a:xfrm rot="542203">
            <a:off x="4246593" y="3425405"/>
            <a:ext cx="3672408" cy="3023466"/>
          </a:xfrm>
          <a:prstGeom prst="diamond">
            <a:avLst/>
          </a:prstGeom>
          <a:solidFill>
            <a:schemeClr val="tx1">
              <a:lumMod val="20000"/>
              <a:lumOff val="80000"/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95536" y="2092917"/>
            <a:ext cx="74945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0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        </a:t>
            </a:r>
            <a:r>
              <a:rPr lang="th-TH" sz="30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โทรศัพท์เคลื่อนที่</a:t>
            </a:r>
            <a:r>
              <a:rPr lang="th-TH" sz="30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จะมีหน่วยความจำอยู่ในเครื่องทุกเครื่อง ตัวอุปกรณ์อิเล็กทรอนิกส์ที่ทำหน้าที่เป็นหน่วยความจำที่บรรจุข้อมูลเอาไว้ เรียกว่า "ไอซี แฟลช"   การที่นำเอาอุปกรณ์ประเภท "แฟลช" มาใช้นั้น  เนื่องจากว่าอุปกรณ์ประเภท </a:t>
            </a:r>
            <a:r>
              <a:rPr lang="en-US" sz="30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Micro Processor IC </a:t>
            </a:r>
            <a:r>
              <a:rPr lang="th-TH" sz="30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ถูกออกแบบให้มีความสามารถสูงมากขึ้น และมีความสามารถในการเข้าถึงข้อมูลมากขึ้น จึงต้องการเวลาในการเข้าถึงข้อมูลที่ต่ำ (</a:t>
            </a:r>
            <a:r>
              <a:rPr lang="en-US" sz="30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Access Time) </a:t>
            </a:r>
            <a:r>
              <a:rPr lang="th-TH" sz="30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คือใช้เวลาในการเข้าหาข้อมูลที่รวดเร็ว ซึ่งในโทรศัพท์มีอุปกรณ์ที่เกี่ยวกับการทำงานที่รวดเร็ว จึงจำเป็นต้องนำ "แฟลช" มาใช้ในการเก็บข้อมูลมากขึ้น</a:t>
            </a:r>
            <a:endParaRPr lang="en-US" sz="3000" b="1" dirty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294" y="5962000"/>
            <a:ext cx="944641" cy="8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872" y="5860234"/>
            <a:ext cx="1035613" cy="88958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 bwMode="auto">
          <a:xfrm>
            <a:off x="210577" y="1052736"/>
            <a:ext cx="4289415" cy="3168352"/>
          </a:xfrm>
          <a:prstGeom prst="rect">
            <a:avLst/>
          </a:prstGeom>
          <a:solidFill>
            <a:srgbClr val="FF9900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0" y="2754021"/>
            <a:ext cx="5044991" cy="2934134"/>
          </a:xfrm>
          <a:prstGeom prst="rect">
            <a:avLst/>
          </a:prstGeom>
          <a:solidFill>
            <a:srgbClr val="99FF33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>
            <a:off x="2123728" y="3487555"/>
            <a:ext cx="4289415" cy="2934134"/>
          </a:xfrm>
          <a:prstGeom prst="rect">
            <a:avLst/>
          </a:prstGeom>
          <a:solidFill>
            <a:srgbClr val="FFCCFF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5044990" y="978656"/>
            <a:ext cx="3055401" cy="2508899"/>
          </a:xfrm>
          <a:prstGeom prst="rect">
            <a:avLst/>
          </a:prstGeom>
          <a:solidFill>
            <a:srgbClr val="CC66FF">
              <a:alpha val="3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6403591" y="3476775"/>
            <a:ext cx="1086088" cy="2246406"/>
          </a:xfrm>
          <a:prstGeom prst="rect">
            <a:avLst/>
          </a:prstGeom>
          <a:solidFill>
            <a:srgbClr val="00FFCC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4499991" y="1052736"/>
            <a:ext cx="548239" cy="1769931"/>
          </a:xfrm>
          <a:prstGeom prst="rect">
            <a:avLst/>
          </a:prstGeom>
          <a:solidFill>
            <a:srgbClr val="00FFCC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107012" y="978656"/>
            <a:ext cx="8244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 </a:t>
            </a:r>
            <a:r>
              <a:rPr lang="th-TH" sz="32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ภายใน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โทรศัพท์เคลื่อนที่ 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 </a:t>
            </a:r>
            <a:r>
              <a:rPr lang="th-TH" sz="32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เครื่อง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ประกอบด้วยไอซีที่เป็นส่วนประกอบมากมาย แต่ที่เสียบ่อยๆ ต้องถอดเปลี่ยนมีเพียงไม่กี่ตัว แต่ละตัวล้วนมีความสำคัญทั้งสิ้น </a:t>
            </a:r>
            <a:r>
              <a:rPr lang="th-TH" sz="32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ผู้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ศึกษาต้องรู้จักหน้าที่และการทำงานของไอซีตามตำแหน่งต่างๆ ดังนี้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-20227" y="3061648"/>
            <a:ext cx="904043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1.ไอซี พีเอ (</a:t>
            </a:r>
            <a:r>
              <a:rPr lang="en-US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PA</a:t>
            </a:r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) 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ทำหน้าที่ขยายสัญญาณที่รับมาจาก ไอซีชื่อว่า ฮา</a:t>
            </a:r>
            <a:r>
              <a:rPr lang="th-TH" sz="2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การ์</a:t>
            </a:r>
          </a:p>
          <a:p>
            <a:pPr algn="l"/>
            <a:r>
              <a:rPr lang="th-TH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2.</a:t>
            </a:r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ไอซี แอนเทนนาสวิตช์ (</a:t>
            </a:r>
            <a:r>
              <a:rPr lang="en-US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Antenna Switch</a:t>
            </a:r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) </a:t>
            </a:r>
            <a:r>
              <a:rPr lang="th-TH" sz="2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ทำ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หน้าที่สลับสัญญาณเข้า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-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ออก </a:t>
            </a:r>
            <a:endParaRPr lang="th-TH" sz="28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3.ไอซี วีซีโอ (</a:t>
            </a:r>
            <a:r>
              <a:rPr lang="en-US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VCO</a:t>
            </a:r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) 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ทำหน้าที่กำเนิดสัญญาณความถี่</a:t>
            </a:r>
            <a:r>
              <a:rPr lang="th-TH" sz="2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ระดับ</a:t>
            </a:r>
          </a:p>
          <a:p>
            <a:pPr algn="l"/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4.ไอซี ฮาการ์ (</a:t>
            </a:r>
            <a:r>
              <a:rPr lang="en-US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Hagar</a:t>
            </a:r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)  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ทำหน้าที่ผลิตสัญญาณที่แท้จริง</a:t>
            </a:r>
            <a:r>
              <a:rPr lang="th-TH" sz="2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ของ       	โทรศัพท์เคลื่อนที่</a:t>
            </a:r>
          </a:p>
          <a:p>
            <a:pPr algn="l"/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5.ไอซี คอบบา (</a:t>
            </a:r>
            <a:r>
              <a:rPr lang="en-US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Cobba</a:t>
            </a:r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)</a:t>
            </a:r>
            <a:r>
              <a:rPr lang="th-TH" sz="2800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ทำหน้าที่ควบคุมระบบเสียงไมโครโฟน</a:t>
            </a:r>
            <a:r>
              <a:rPr lang="th-TH" sz="2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วิทยุ</a:t>
            </a:r>
          </a:p>
          <a:p>
            <a:pPr algn="l"/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2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     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ลำโพง อีกทั้งแปลงสัญญาณแอนาลอกเป็นดิจิตอล </a:t>
            </a:r>
            <a:endParaRPr lang="th-TH" sz="2800" b="1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6995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 rot="5400000">
            <a:off x="612691" y="1127583"/>
            <a:ext cx="1314872" cy="2088232"/>
          </a:xfrm>
          <a:prstGeom prst="rect">
            <a:avLst/>
          </a:prstGeom>
          <a:solidFill>
            <a:srgbClr val="CC66FF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09998">
            <a:off x="2375158" y="1177184"/>
            <a:ext cx="2280102" cy="2475191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159" y="3331672"/>
            <a:ext cx="2280102" cy="2475191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89" y="1177186"/>
            <a:ext cx="2280102" cy="247519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938303" y="2685281"/>
            <a:ext cx="2280102" cy="2475191"/>
          </a:xfrm>
          <a:prstGeom prst="rect">
            <a:avLst/>
          </a:prstGeom>
        </p:spPr>
      </p:pic>
      <p:sp>
        <p:nvSpPr>
          <p:cNvPr id="11" name="วงรี 10"/>
          <p:cNvSpPr/>
          <p:nvPr/>
        </p:nvSpPr>
        <p:spPr bwMode="auto">
          <a:xfrm>
            <a:off x="1044863" y="4296378"/>
            <a:ext cx="2198666" cy="1728190"/>
          </a:xfrm>
          <a:prstGeom prst="ellipse">
            <a:avLst/>
          </a:prstGeom>
          <a:solidFill>
            <a:srgbClr val="FFCC00">
              <a:alpha val="2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553" y="1845212"/>
            <a:ext cx="2200847" cy="1731414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039" y="1277290"/>
            <a:ext cx="2200847" cy="173141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62" y="2978649"/>
            <a:ext cx="2200847" cy="1731414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56644">
            <a:off x="4924445" y="3874777"/>
            <a:ext cx="3359187" cy="3316511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23635">
            <a:off x="3349069" y="4225438"/>
            <a:ext cx="2200847" cy="1731414"/>
          </a:xfrm>
          <a:prstGeom prst="rect">
            <a:avLst/>
          </a:prstGeom>
        </p:spPr>
      </p:pic>
      <p:sp>
        <p:nvSpPr>
          <p:cNvPr id="17" name="สามเหลี่ยมหน้าจั่ว 16"/>
          <p:cNvSpPr/>
          <p:nvPr/>
        </p:nvSpPr>
        <p:spPr bwMode="auto">
          <a:xfrm>
            <a:off x="242288" y="2150360"/>
            <a:ext cx="1609679" cy="1601255"/>
          </a:xfrm>
          <a:prstGeom prst="triangle">
            <a:avLst/>
          </a:prstGeom>
          <a:solidFill>
            <a:srgbClr val="99FF33">
              <a:alpha val="1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716" y="2968512"/>
            <a:ext cx="1609483" cy="159729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13" y="4639291"/>
            <a:ext cx="1609483" cy="1597290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957" y="1725799"/>
            <a:ext cx="1609483" cy="1597290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922" y="4675243"/>
            <a:ext cx="1609483" cy="1597290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920" y="1081649"/>
            <a:ext cx="1609483" cy="1597290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948" y="972835"/>
            <a:ext cx="1609483" cy="1597290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527" y="3425466"/>
            <a:ext cx="1609483" cy="1597290"/>
          </a:xfrm>
          <a:prstGeom prst="rect">
            <a:avLst/>
          </a:prstGeom>
        </p:spPr>
      </p:pic>
      <p:sp>
        <p:nvSpPr>
          <p:cNvPr id="26" name="กล่องข้อความ 25"/>
          <p:cNvSpPr txBox="1"/>
          <p:nvPr/>
        </p:nvSpPr>
        <p:spPr>
          <a:xfrm>
            <a:off x="153266" y="1135255"/>
            <a:ext cx="79360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7.ไอซี ซีพียู (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CPU</a:t>
            </a:r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)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</a:t>
            </a:r>
            <a:r>
              <a:rPr lang="th-TH" sz="3200" b="1" dirty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ทำหน้าที่ควบคุมและออกคำสั่งให้</a:t>
            </a:r>
            <a:r>
              <a:rPr lang="th-TH" sz="3200" b="1" dirty="0" smtClean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อุปกรณ์     	แต่</a:t>
            </a:r>
            <a:r>
              <a:rPr lang="th-TH" sz="3200" b="1" dirty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ละตัวทำงานตามหน้าที่ของตนเอง และสอดคล้อง</a:t>
            </a:r>
            <a:r>
              <a:rPr lang="th-TH" sz="3200" b="1" dirty="0" smtClean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กัน</a:t>
            </a:r>
          </a:p>
          <a:p>
            <a:pPr algn="l"/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8.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ไอซี แรม (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Ram</a:t>
            </a:r>
            <a:r>
              <a:rPr lang="th-TH" sz="32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)  </a:t>
            </a:r>
            <a:r>
              <a:rPr lang="th-TH" sz="3200" b="1" dirty="0" smtClean="0">
                <a:solidFill>
                  <a:srgbClr val="0070C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เป็นหน่วยความจำชั่วคราว </a:t>
            </a:r>
          </a:p>
          <a:p>
            <a:pPr algn="l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9.</a:t>
            </a:r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ไอซี</a:t>
            </a:r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26 MHz  </a:t>
            </a:r>
            <a:r>
              <a:rPr lang="th-TH" sz="3200" b="1" dirty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ทำหน้าที่ผลิตสัญญาณนาฬิกา </a:t>
            </a:r>
            <a:r>
              <a:rPr lang="en-US" sz="3200" b="1" dirty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26 </a:t>
            </a:r>
            <a:r>
              <a:rPr lang="th-TH" sz="3200" b="1" dirty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ล้านครั้ง</a:t>
            </a:r>
            <a:r>
              <a:rPr lang="th-TH" sz="3200" b="1" dirty="0" smtClean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ต่อ  </a:t>
            </a:r>
            <a:r>
              <a:rPr lang="th-TH" sz="3200" b="1" dirty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	</a:t>
            </a:r>
            <a:r>
              <a:rPr lang="th-TH" sz="3200" b="1" dirty="0" smtClean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วินาที</a:t>
            </a:r>
          </a:p>
          <a:p>
            <a:pPr algn="l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10.</a:t>
            </a:r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ไอซี แฟลช (</a:t>
            </a:r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Flash</a:t>
            </a:r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) </a:t>
            </a:r>
            <a:r>
              <a:rPr lang="th-TH" sz="3200" b="1" dirty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คือหน่วยความจำ</a:t>
            </a:r>
            <a:r>
              <a:rPr lang="th-TH" sz="3200" b="1" dirty="0" smtClean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</a:t>
            </a:r>
          </a:p>
          <a:p>
            <a:pPr algn="l"/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11.</a:t>
            </a:r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ไอซี ชาร์จ (</a:t>
            </a:r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Charge</a:t>
            </a:r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)  </a:t>
            </a:r>
            <a:r>
              <a:rPr lang="th-TH" sz="3200" b="1" dirty="0">
                <a:solidFill>
                  <a:srgbClr val="0070C0"/>
                </a:solidFill>
                <a:ea typeface="Times New Roman" panose="02020603050405020304" pitchFamily="18" charset="0"/>
                <a:cs typeface="Cordia New" panose="020B0304020202020204" pitchFamily="34" charset="-34"/>
              </a:rPr>
              <a:t>ทำหน้าที่บรรจุไฟลงในแบตเตอรี่ </a:t>
            </a:r>
            <a:endParaRPr lang="th-TH" sz="3200" b="1" dirty="0" smtClean="0">
              <a:solidFill>
                <a:srgbClr val="0070C0"/>
              </a:solidFill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l"/>
            <a:r>
              <a:rPr lang="th-TH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ordia New" panose="020B0304020202020204" pitchFamily="34" charset="-34"/>
              </a:rPr>
              <a:t>12.</a:t>
            </a:r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Cordia New" panose="020B0304020202020204" pitchFamily="34" charset="-34"/>
              </a:rPr>
              <a:t>ไอซี</a:t>
            </a:r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 20 </a:t>
            </a:r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ขา หรือ </a:t>
            </a:r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(UI  Interface)</a:t>
            </a:r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N400 </a:t>
            </a:r>
            <a:r>
              <a:rPr lang="th-TH" sz="3200" b="1" dirty="0">
                <a:solidFill>
                  <a:srgbClr val="0070C0"/>
                </a:solidFill>
                <a:ea typeface="Times New Roman" panose="02020603050405020304" pitchFamily="18" charset="0"/>
                <a:cs typeface="Cordia New" panose="020B0304020202020204" pitchFamily="34" charset="-34"/>
              </a:rPr>
              <a:t>ทำหน้าที่ควบคุม</a:t>
            </a:r>
            <a:r>
              <a:rPr lang="th-TH" sz="32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Cordia New" panose="020B0304020202020204" pitchFamily="34" charset="-34"/>
              </a:rPr>
              <a:t>เสียง		กระดิ่งและมอเตอร์</a:t>
            </a:r>
            <a:r>
              <a:rPr lang="th-TH" sz="3200" b="1" dirty="0">
                <a:solidFill>
                  <a:srgbClr val="0070C0"/>
                </a:solidFill>
                <a:ea typeface="Times New Roman" panose="02020603050405020304" pitchFamily="18" charset="0"/>
                <a:cs typeface="Cordia New" panose="020B0304020202020204" pitchFamily="34" charset="-34"/>
              </a:rPr>
              <a:t>สั่น </a:t>
            </a:r>
            <a:endParaRPr lang="th-TH" sz="3200" b="1" dirty="0">
              <a:solidFill>
                <a:srgbClr val="0070C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036" y="5806148"/>
            <a:ext cx="107908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4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100864" cy="563562"/>
          </a:xfrm>
        </p:spPr>
        <p:txBody>
          <a:bodyPr/>
          <a:lstStyle/>
          <a:p>
            <a:r>
              <a:rPr lang="th-TH" sz="3400" b="1" dirty="0">
                <a:latin typeface="TH Baijam" panose="02000506000000020004" pitchFamily="2" charset="-34"/>
                <a:cs typeface="TH Baijam" panose="02000506000000020004" pitchFamily="2" charset="-34"/>
              </a:rPr>
              <a:t>บทที่ </a:t>
            </a:r>
            <a:r>
              <a:rPr lang="th-TH" sz="3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8</a:t>
            </a:r>
            <a:r>
              <a:rPr lang="th-TH" sz="3400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การ</a:t>
            </a:r>
            <a:r>
              <a:rPr lang="th-TH" sz="3400" b="1" dirty="0">
                <a:latin typeface="TH Baijam" panose="02000506000000020004" pitchFamily="2" charset="-34"/>
                <a:cs typeface="TH Baijam" panose="02000506000000020004" pitchFamily="2" charset="-34"/>
              </a:rPr>
              <a:t>เชื่อมต่อ</a:t>
            </a:r>
            <a:r>
              <a:rPr lang="th-TH" sz="34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อุปกรณ์</a:t>
            </a:r>
            <a:r>
              <a:rPr lang="th-TH" sz="3400" b="1" dirty="0">
                <a:latin typeface="TH Baijam" panose="02000506000000020004" pitchFamily="2" charset="-34"/>
                <a:cs typeface="TH Baijam" panose="02000506000000020004" pitchFamily="2" charset="-34"/>
              </a:rPr>
              <a:t>ภายนอกร่วมกับโทรศัพท์เคลื่อนที่</a:t>
            </a:r>
            <a:r>
              <a:rPr lang="en-US" sz="3400" dirty="0">
                <a:latin typeface="TH Baijam" panose="02000506000000020004" pitchFamily="2" charset="-34"/>
                <a:cs typeface="TH Baijam" panose="02000506000000020004" pitchFamily="2" charset="-34"/>
              </a:rPr>
              <a:t/>
            </a:r>
            <a:br>
              <a:rPr lang="en-US" sz="3400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r>
              <a:rPr lang="en-US" dirty="0"/>
              <a:t> </a:t>
            </a:r>
            <a:br>
              <a:rPr lang="en-US" dirty="0"/>
            </a:br>
            <a:endParaRPr lang="th-TH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323528" y="1472282"/>
            <a:ext cx="7344816" cy="4476998"/>
          </a:xfrm>
          <a:prstGeom prst="roundRect">
            <a:avLst>
              <a:gd name="adj" fmla="val 16667"/>
            </a:avLst>
          </a:prstGeom>
          <a:solidFill>
            <a:srgbClr val="000000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638780" y="2258607"/>
            <a:ext cx="5877436" cy="369067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3300">
                  <a:gamma/>
                  <a:shade val="46275"/>
                  <a:invGamma/>
                </a:srgbClr>
              </a:gs>
              <a:gs pos="100000">
                <a:srgbClr val="6633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986719" y="2662674"/>
            <a:ext cx="6018434" cy="328660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00">
                  <a:gamma/>
                  <a:shade val="46275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ko-KR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34" charset="-127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899592" y="162880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การโอนย้ายข้อมูลแบ่งออกได้ </a:t>
            </a:r>
            <a:r>
              <a:rPr lang="en-US" sz="3200" b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 </a:t>
            </a:r>
            <a:r>
              <a:rPr lang="th-TH" sz="3200" b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อย่าง</a:t>
            </a:r>
            <a:endParaRPr lang="en-US" sz="3200" dirty="0">
              <a:solidFill>
                <a:schemeClr val="accent3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41080" y="3124863"/>
            <a:ext cx="600808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1.  </a:t>
            </a:r>
            <a:r>
              <a:rPr kumimoji="0" lang="th-TH" alt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โอนย้ายจากคอมพิวเตอร์เข้า  </a:t>
            </a:r>
            <a:r>
              <a:rPr kumimoji="0" lang="th-TH" altLang="th-TH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 	</a:t>
            </a:r>
            <a:r>
              <a:rPr kumimoji="0" lang="th-TH" alt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โทรศัพท์เคลื่อนที่</a:t>
            </a:r>
            <a:r>
              <a:rPr kumimoji="0" lang="en-US" alt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 (PC to Mobile)</a:t>
            </a:r>
            <a:endParaRPr kumimoji="0" lang="en-US" altLang="th-TH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th-TH" alt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โอนย้ายจากโทรศัพท์เคลื่อนที่เข้าสู่	คอมพิวเตอร์</a:t>
            </a:r>
            <a:r>
              <a:rPr kumimoji="0" lang="en-US" alt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 (Mobile to PC)</a:t>
            </a:r>
            <a:endParaRPr kumimoji="0" lang="en-US" altLang="th-TH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168" y="5860721"/>
            <a:ext cx="1015953" cy="87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 bwMode="auto">
          <a:xfrm>
            <a:off x="0" y="877362"/>
            <a:ext cx="8244408" cy="82344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-252536" y="504255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การเชื่อมต่อสัญญาณโอนย้ายข้อมูลจากโทรศัพท์</a:t>
            </a:r>
            <a:br>
              <a:rPr lang="th-TH" sz="3600" b="1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</a:br>
            <a:r>
              <a:rPr lang="th-TH" sz="3600" b="1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เคลื่อนที่ไปยังคอมพิวเตอร์โดยผ่าน </a:t>
            </a:r>
            <a:r>
              <a:rPr lang="en-US" sz="3600" b="1" dirty="0">
                <a:solidFill>
                  <a:schemeClr val="accent3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Bluetooth</a:t>
            </a:r>
            <a:r>
              <a:rPr lang="en-US" sz="360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/>
            </a:r>
            <a:br>
              <a:rPr lang="en-US" sz="3600" dirty="0"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endParaRPr lang="th-TH" sz="3600" dirty="0">
              <a:solidFill>
                <a:schemeClr val="accent3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>
            <a:off x="329106" y="1753605"/>
            <a:ext cx="7200800" cy="1008112"/>
          </a:xfrm>
          <a:prstGeom prst="rect">
            <a:avLst/>
          </a:prstGeom>
          <a:solidFill>
            <a:srgbClr val="CC66FF">
              <a:alpha val="56000"/>
            </a:srgbClr>
          </a:solidFill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513791" y="1913138"/>
            <a:ext cx="70567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เริ่มต้นการเชื่อมต่อระหว่างโทรศัพท์เคลื่อนที่กับคอมพิวเตอร์</a:t>
            </a:r>
            <a:r>
              <a:rPr lang="en-US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/>
            </a:r>
            <a:br>
              <a:rPr lang="en-US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</a:br>
            <a:endParaRPr lang="th-TH" sz="28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43508" y="2996952"/>
            <a:ext cx="8388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1.</a:t>
            </a:r>
            <a:r>
              <a:rPr lang="th-TH" sz="3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เปิด </a:t>
            </a:r>
            <a:r>
              <a:rPr lang="en-US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Bluetooth </a:t>
            </a:r>
            <a:r>
              <a:rPr lang="th-TH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ที่โทรศัพท์เคลื่อนที่</a:t>
            </a:r>
            <a:endParaRPr lang="en-US" sz="30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endParaRPr lang="en-US" sz="30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en-US" sz="3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2.</a:t>
            </a:r>
            <a:r>
              <a:rPr lang="th-TH" sz="3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ที่</a:t>
            </a:r>
            <a:r>
              <a:rPr lang="th-TH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คอมพิวเตอร์ ให้เข้าไปที่ </a:t>
            </a:r>
            <a:r>
              <a:rPr lang="en-US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Control Panel </a:t>
            </a:r>
            <a:r>
              <a:rPr lang="th-TH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และคลิกเลือก </a:t>
            </a:r>
            <a:r>
              <a:rPr lang="en-US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Bluetooth</a:t>
            </a:r>
          </a:p>
          <a:p>
            <a:pPr algn="l"/>
            <a:endParaRPr lang="en-US" sz="30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en-US" sz="3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3.</a:t>
            </a:r>
            <a:r>
              <a:rPr lang="th-TH" sz="3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จะ</a:t>
            </a:r>
            <a:r>
              <a:rPr lang="th-TH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ได้หน้าตา </a:t>
            </a:r>
            <a:r>
              <a:rPr lang="en-US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Bluetooth Device </a:t>
            </a:r>
            <a:r>
              <a:rPr lang="th-TH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ให้คลิกแท็ป </a:t>
            </a:r>
            <a:r>
              <a:rPr lang="en-US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Options</a:t>
            </a:r>
          </a:p>
          <a:p>
            <a:pPr algn="l"/>
            <a:endParaRPr lang="en-US" sz="30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en-US" sz="3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4.</a:t>
            </a:r>
            <a:r>
              <a:rPr lang="th-TH" sz="30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เลือก </a:t>
            </a:r>
            <a:r>
              <a:rPr lang="en-US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“Turn discovery on” </a:t>
            </a:r>
            <a:r>
              <a:rPr lang="th-TH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คลิกปุ่ม </a:t>
            </a:r>
            <a:r>
              <a:rPr lang="en-US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Apply </a:t>
            </a:r>
            <a:r>
              <a:rPr lang="th-TH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และ </a:t>
            </a:r>
            <a:r>
              <a:rPr lang="en-US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OK </a:t>
            </a:r>
            <a:r>
              <a:rPr lang="th-TH" sz="3000" b="1" dirty="0">
                <a:latin typeface="TH Baijam" panose="02000506000000020004" pitchFamily="2" charset="-34"/>
                <a:cs typeface="TH Baijam" panose="02000506000000020004" pitchFamily="2" charset="-34"/>
              </a:rPr>
              <a:t>เพื่อยืนยัน</a:t>
            </a:r>
            <a:endParaRPr lang="en-US" sz="30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 </a:t>
            </a:r>
          </a:p>
        </p:txBody>
      </p:sp>
      <p:cxnSp>
        <p:nvCxnSpPr>
          <p:cNvPr id="13" name="ตัวเชื่อมต่อตรง 12"/>
          <p:cNvCxnSpPr/>
          <p:nvPr/>
        </p:nvCxnSpPr>
        <p:spPr bwMode="auto">
          <a:xfrm>
            <a:off x="189755" y="3645024"/>
            <a:ext cx="770485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99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ตัวเชื่อมต่อตรง 14"/>
          <p:cNvCxnSpPr/>
          <p:nvPr/>
        </p:nvCxnSpPr>
        <p:spPr bwMode="auto">
          <a:xfrm>
            <a:off x="189755" y="4633924"/>
            <a:ext cx="770485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ตัวเชื่อมต่อตรง 19"/>
          <p:cNvCxnSpPr/>
          <p:nvPr/>
        </p:nvCxnSpPr>
        <p:spPr bwMode="auto">
          <a:xfrm>
            <a:off x="189755" y="5661248"/>
            <a:ext cx="770485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413" y="6233519"/>
            <a:ext cx="730323" cy="5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ลูกศรขวา 4"/>
          <p:cNvSpPr/>
          <p:nvPr/>
        </p:nvSpPr>
        <p:spPr bwMode="auto">
          <a:xfrm>
            <a:off x="0" y="404664"/>
            <a:ext cx="8244408" cy="2808312"/>
          </a:xfrm>
          <a:prstGeom prst="rightArrow">
            <a:avLst/>
          </a:prstGeom>
          <a:solidFill>
            <a:srgbClr val="FFCCFF">
              <a:alpha val="6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ลูกศรขวา 5"/>
          <p:cNvSpPr/>
          <p:nvPr/>
        </p:nvSpPr>
        <p:spPr bwMode="auto">
          <a:xfrm>
            <a:off x="-20283" y="1464579"/>
            <a:ext cx="9138523" cy="4523828"/>
          </a:xfrm>
          <a:prstGeom prst="rightArrow">
            <a:avLst>
              <a:gd name="adj1" fmla="val 50000"/>
              <a:gd name="adj2" fmla="val 59900"/>
            </a:avLst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251520" y="1270211"/>
            <a:ext cx="7380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 smtClean="0"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โทรศัพท์เคลื่อนที่ยุค </a:t>
            </a:r>
            <a:r>
              <a:rPr lang="en-US" sz="3200" b="1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2</a:t>
            </a:r>
            <a:r>
              <a:rPr lang="en-US" sz="3200" b="1" dirty="0" smtClean="0"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G (Seconds - Generation Mobile </a:t>
            </a:r>
            <a:endParaRPr lang="th-TH" sz="3200" b="1" dirty="0" smtClean="0">
              <a:solidFill>
                <a:srgbClr val="000000"/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algn="l"/>
            <a:r>
              <a:rPr lang="th-TH" sz="3200" b="1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ดิจิตอลเซลลูลาร์</a:t>
            </a:r>
            <a:r>
              <a:rPr lang="en-US" sz="3200" b="1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(Digital cellular)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986" y="5481096"/>
            <a:ext cx="1243692" cy="1146147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-20283" y="2482102"/>
            <a:ext cx="8244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th-TH" sz="320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อัตราการส่งข้อมูลของโทรศัพท์เคลื่อนที่ ต่ำกว่า </a:t>
            </a:r>
            <a:r>
              <a:rPr lang="en-US" sz="320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6.9 </a:t>
            </a:r>
            <a:r>
              <a:rPr lang="th-TH" sz="320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ซึ่งได้ออกแบบมาสำหรับการส่งสัญญาณเสียงเท่านั้นอัตราการส่งข้อมูลของโทรศัพท์เคลื่อนที่ ในยุคนี้คือ </a:t>
            </a:r>
            <a:r>
              <a:rPr lang="en-US" sz="320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6.9-14.4 Kbps  </a:t>
            </a:r>
            <a:r>
              <a:rPr lang="th-TH" sz="320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การส่งสัญญาณสามารถส่งได้ทั้งสัญญาณเสียง</a:t>
            </a:r>
            <a:r>
              <a:rPr lang="en-US" sz="320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, </a:t>
            </a:r>
            <a:r>
              <a:rPr lang="th-TH" sz="320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แฟกซ์ และสัญญาณข้อมูลที่เป็นข้อความสั้นๆ โทรศัพท์เคลื่อนที่ ในยุคนี้มีน้ำหนักเบา มีการออกแบบที่ทันสมัย และได้มี</a:t>
            </a:r>
            <a:endParaRPr lang="th-TH" sz="32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1" name="ลูกศรขวา 10"/>
          <p:cNvSpPr/>
          <p:nvPr/>
        </p:nvSpPr>
        <p:spPr bwMode="auto">
          <a:xfrm>
            <a:off x="0" y="4159809"/>
            <a:ext cx="6804248" cy="2808312"/>
          </a:xfrm>
          <a:prstGeom prst="rightArrow">
            <a:avLst>
              <a:gd name="adj1" fmla="val 50000"/>
              <a:gd name="adj2" fmla="val 0"/>
            </a:avLst>
          </a:prstGeom>
          <a:solidFill>
            <a:srgbClr val="FFCCFF">
              <a:alpha val="6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3200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การปรับปรุงความเร็วในการส่งข้อมูลให้มากขึ้น</a:t>
            </a:r>
            <a:endParaRPr lang="th-TH" sz="3200" dirty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9450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107504" y="1196752"/>
            <a:ext cx="79208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5.</a:t>
            </a:r>
            <a:r>
              <a:rPr lang="th-TH" sz="30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จากนั้น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ให้คลิกแท็ป 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Device 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และคลิก </a:t>
            </a:r>
            <a:r>
              <a:rPr lang="en-US" sz="30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Add</a:t>
            </a:r>
          </a:p>
          <a:p>
            <a:pPr algn="l"/>
            <a:endParaRPr lang="en-US" sz="30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en-US" sz="30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6.</a:t>
            </a:r>
            <a:r>
              <a:rPr lang="th-TH" sz="30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คลิก 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Next 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จากนั้น ให้คลิกถูกหน้าข้อความ 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“My device is set up and ready to be found</a:t>
            </a:r>
            <a:r>
              <a:rPr lang="en-US" sz="30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.”</a:t>
            </a:r>
          </a:p>
          <a:p>
            <a:pPr algn="l"/>
            <a:endParaRPr lang="en-US" sz="30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en-US" sz="30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7.</a:t>
            </a:r>
            <a:r>
              <a:rPr lang="th-TH" sz="30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คลิก 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Next 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เพื่อเริ่มตรวจสอบหา </a:t>
            </a:r>
            <a:r>
              <a:rPr lang="en-US" sz="30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Bluetooth</a:t>
            </a:r>
          </a:p>
          <a:p>
            <a:pPr algn="l"/>
            <a:endParaRPr lang="en-US" sz="30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en-US" sz="30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8.</a:t>
            </a:r>
            <a:r>
              <a:rPr lang="th-TH" sz="30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หลังจาก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ค้นพบแล้ว ให้คลิกเลือก และคลิก 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Next</a:t>
            </a:r>
          </a:p>
          <a:p>
            <a:pPr algn="l"/>
            <a:endParaRPr lang="en-US" sz="30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en-US" sz="30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9.</a:t>
            </a:r>
            <a:r>
              <a:rPr lang="th-TH" sz="30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โปรแกรม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จะแสดงหน้าต่างให้ใส่รหัสผ่าน (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Passkey) 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เลือก 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“Choose a passkey for me” </a:t>
            </a:r>
            <a:r>
              <a:rPr lang="th-TH" sz="3000" dirty="0">
                <a:latin typeface="TH Baijam" panose="02000506000000020004" pitchFamily="2" charset="-34"/>
                <a:cs typeface="TH Baijam" panose="02000506000000020004" pitchFamily="2" charset="-34"/>
              </a:rPr>
              <a:t>คลิก </a:t>
            </a:r>
            <a:r>
              <a:rPr lang="en-US" sz="3000" dirty="0">
                <a:latin typeface="TH Baijam" panose="02000506000000020004" pitchFamily="2" charset="-34"/>
                <a:cs typeface="TH Baijam" panose="02000506000000020004" pitchFamily="2" charset="-34"/>
              </a:rPr>
              <a:t>Next</a:t>
            </a:r>
          </a:p>
        </p:txBody>
      </p:sp>
      <p:cxnSp>
        <p:nvCxnSpPr>
          <p:cNvPr id="7" name="ตัวเชื่อมต่อตรง 6"/>
          <p:cNvCxnSpPr/>
          <p:nvPr/>
        </p:nvCxnSpPr>
        <p:spPr bwMode="auto">
          <a:xfrm>
            <a:off x="179512" y="1916832"/>
            <a:ext cx="757077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ตัวเชื่อมต่อตรง 9"/>
          <p:cNvCxnSpPr/>
          <p:nvPr/>
        </p:nvCxnSpPr>
        <p:spPr bwMode="auto">
          <a:xfrm flipV="1">
            <a:off x="144624" y="3238232"/>
            <a:ext cx="7632848" cy="354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ตัวเชื่อมต่อตรง 12"/>
          <p:cNvCxnSpPr/>
          <p:nvPr/>
        </p:nvCxnSpPr>
        <p:spPr bwMode="auto">
          <a:xfrm>
            <a:off x="179512" y="4221088"/>
            <a:ext cx="734481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FF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ตัวเชื่อมต่อตรง 16"/>
          <p:cNvCxnSpPr/>
          <p:nvPr/>
        </p:nvCxnSpPr>
        <p:spPr bwMode="auto">
          <a:xfrm flipV="1">
            <a:off x="179512" y="5186231"/>
            <a:ext cx="7344816" cy="63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5873790"/>
            <a:ext cx="1000834" cy="8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indent="-514350">
              <a:spcAft>
                <a:spcPts val="0"/>
              </a:spcAft>
              <a:buAutoNum type="arabicPeriod" startAt="10"/>
            </a:pPr>
            <a:r>
              <a:rPr lang="th-TH" sz="3000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โปรแกรม</a:t>
            </a:r>
            <a:r>
              <a:rPr lang="th-TH" sz="3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จะแสดง </a:t>
            </a:r>
            <a:r>
              <a:rPr lang="en-US" sz="3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Passkey </a:t>
            </a:r>
            <a:r>
              <a:rPr lang="th-TH" sz="3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จากนั้นให้นำ </a:t>
            </a:r>
            <a:r>
              <a:rPr lang="en-US" sz="3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Passkey </a:t>
            </a:r>
            <a:r>
              <a:rPr lang="th-TH" sz="3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นี้ ไปใส่ใน</a:t>
            </a:r>
            <a:r>
              <a:rPr lang="th-TH" sz="3000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โทรศัพท์เคลื่อนที่</a:t>
            </a:r>
          </a:p>
          <a:p>
            <a:pPr indent="0">
              <a:spcAft>
                <a:spcPts val="0"/>
              </a:spcAft>
              <a:buNone/>
            </a:pPr>
            <a:endParaRPr lang="en-US" sz="3000" dirty="0"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marL="857250" indent="-514350">
              <a:spcAft>
                <a:spcPts val="0"/>
              </a:spcAft>
              <a:buAutoNum type="arabicPeriod" startAt="11"/>
            </a:pPr>
            <a:r>
              <a:rPr lang="th-TH" sz="3000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รอ</a:t>
            </a:r>
            <a:r>
              <a:rPr lang="th-TH" sz="3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สักครู่ ที่หน้าจอคอมฯ จะเริ่มติดต่อกับ</a:t>
            </a:r>
            <a:r>
              <a:rPr lang="th-TH" sz="3000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โทรศัพท์เคลื่อนที่</a:t>
            </a:r>
          </a:p>
          <a:p>
            <a:pPr indent="0">
              <a:spcAft>
                <a:spcPts val="0"/>
              </a:spcAft>
              <a:buNone/>
            </a:pPr>
            <a:endParaRPr lang="en-US" sz="3000" dirty="0"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marL="857250" indent="-514350">
              <a:spcAft>
                <a:spcPts val="0"/>
              </a:spcAft>
              <a:buAutoNum type="arabicPeriod" startAt="12"/>
            </a:pPr>
            <a:r>
              <a:rPr lang="th-TH" sz="3000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หลังจาก</a:t>
            </a:r>
            <a:r>
              <a:rPr lang="th-TH" sz="3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ติดต่อได้แล้ว ที่หน้าจอของ </a:t>
            </a:r>
            <a:r>
              <a:rPr lang="en-US" sz="3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Bluetooth Device </a:t>
            </a:r>
            <a:r>
              <a:rPr lang="th-TH" sz="3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จะแสดงชื่อโทรศัพท์เคลื่อนที่ และแจ้งว่า </a:t>
            </a:r>
            <a:r>
              <a:rPr lang="en-US" sz="3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“Passkey enabled</a:t>
            </a:r>
            <a:r>
              <a:rPr lang="en-US" sz="3000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”</a:t>
            </a:r>
          </a:p>
          <a:p>
            <a:pPr indent="0">
              <a:spcAft>
                <a:spcPts val="0"/>
              </a:spcAft>
              <a:buNone/>
            </a:pPr>
            <a:endParaRPr lang="en-US" sz="3000" dirty="0"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indent="0">
              <a:spcAft>
                <a:spcPts val="0"/>
              </a:spcAft>
              <a:buNone/>
            </a:pPr>
            <a:r>
              <a:rPr lang="en-US" sz="3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13.	</a:t>
            </a:r>
            <a:r>
              <a:rPr lang="th-TH" sz="30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เสร็จแล้วครับ สำหรับการเชื่อมต่อ</a:t>
            </a:r>
            <a:endParaRPr lang="en-US" sz="3000" dirty="0"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marL="0" indent="0">
              <a:spcAft>
                <a:spcPts val="750"/>
              </a:spcAft>
              <a:buNone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dirty="0"/>
          </a:p>
        </p:txBody>
      </p:sp>
      <p:cxnSp>
        <p:nvCxnSpPr>
          <p:cNvPr id="6" name="ตัวเชื่อมต่อตรง 5"/>
          <p:cNvCxnSpPr/>
          <p:nvPr/>
        </p:nvCxnSpPr>
        <p:spPr bwMode="auto">
          <a:xfrm>
            <a:off x="611560" y="2492896"/>
            <a:ext cx="705678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ตัวเชื่อมต่อตรง 7"/>
          <p:cNvCxnSpPr/>
          <p:nvPr/>
        </p:nvCxnSpPr>
        <p:spPr bwMode="auto">
          <a:xfrm>
            <a:off x="611560" y="3645024"/>
            <a:ext cx="7056784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ตัวเชื่อมต่อตรง 9"/>
          <p:cNvCxnSpPr/>
          <p:nvPr/>
        </p:nvCxnSpPr>
        <p:spPr bwMode="auto">
          <a:xfrm>
            <a:off x="755576" y="5085184"/>
            <a:ext cx="6912768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036" y="5806148"/>
            <a:ext cx="107908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27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454" y="404664"/>
            <a:ext cx="80986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วิธีโอนย้ายจากคอมพิวเตอร์เข้าโทรศัพท์เคลื่อนที่</a:t>
            </a:r>
            <a:r>
              <a:rPr kumimoji="0" lang="en-US" altLang="th-TH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(PC to Mobile)</a:t>
            </a:r>
            <a:endParaRPr kumimoji="0" lang="en-US" altLang="th-TH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วงรี 7"/>
          <p:cNvSpPr/>
          <p:nvPr/>
        </p:nvSpPr>
        <p:spPr bwMode="auto">
          <a:xfrm>
            <a:off x="1043608" y="2493251"/>
            <a:ext cx="3672408" cy="3600400"/>
          </a:xfrm>
          <a:prstGeom prst="ellipse">
            <a:avLst/>
          </a:prstGeom>
          <a:solidFill>
            <a:srgbClr val="FF9900">
              <a:alpha val="1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วงรี 8"/>
          <p:cNvSpPr/>
          <p:nvPr/>
        </p:nvSpPr>
        <p:spPr bwMode="auto">
          <a:xfrm>
            <a:off x="2335625" y="1220687"/>
            <a:ext cx="4104456" cy="3312368"/>
          </a:xfrm>
          <a:prstGeom prst="ellipse">
            <a:avLst/>
          </a:prstGeom>
          <a:solidFill>
            <a:srgbClr val="CCFF66">
              <a:alpha val="3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วงรี 9"/>
          <p:cNvSpPr/>
          <p:nvPr/>
        </p:nvSpPr>
        <p:spPr bwMode="auto">
          <a:xfrm>
            <a:off x="3851870" y="2906942"/>
            <a:ext cx="3564396" cy="3204356"/>
          </a:xfrm>
          <a:prstGeom prst="ellipse">
            <a:avLst/>
          </a:prstGeom>
          <a:solidFill>
            <a:srgbClr val="00FFCC">
              <a:alpha val="1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-25660" y="1988840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l">
              <a:spcAft>
                <a:spcPts val="750"/>
              </a:spcAft>
            </a:pPr>
            <a: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1. </a:t>
            </a:r>
            <a:r>
              <a:rPr lang="th-TH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ให้คลิกไฟล์ภาพหรือเพลง จากนั้นคลิกขวาเลือก</a:t>
            </a:r>
            <a: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 Send to </a:t>
            </a:r>
            <a:r>
              <a:rPr lang="th-TH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เลือก </a:t>
            </a:r>
            <a: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Bluetooth Device</a:t>
            </a:r>
            <a:b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2. </a:t>
            </a:r>
            <a:r>
              <a:rPr lang="th-TH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จะพบหน้าตา </a:t>
            </a:r>
            <a: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Bluetooth File Transfer Wizard </a:t>
            </a:r>
            <a:r>
              <a:rPr lang="th-TH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ให้คลิก </a:t>
            </a:r>
            <a: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Next</a:t>
            </a:r>
            <a:b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3. </a:t>
            </a:r>
            <a:r>
              <a:rPr lang="th-TH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กลับมาที่ โทรศัพท์เคลื่อนที่ ให้คลิก </a:t>
            </a:r>
            <a: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Yes </a:t>
            </a:r>
            <a:r>
              <a:rPr lang="th-TH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เพื่อ </a:t>
            </a:r>
            <a: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“Accept”</a:t>
            </a:r>
            <a:b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4. </a:t>
            </a:r>
            <a:r>
              <a:rPr lang="th-TH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รอสักครู่ จนกระทั่งโอนไฟล์เสร็จ</a:t>
            </a:r>
            <a: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5. </a:t>
            </a:r>
            <a:r>
              <a:rPr lang="th-TH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ที่หน้าจอ โทรศัพท์เคลื่อนที่ จะแสดงข้อความให้</a:t>
            </a:r>
            <a: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 View </a:t>
            </a:r>
            <a:r>
              <a:rPr lang="th-TH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หรือ </a:t>
            </a:r>
            <a:r>
              <a:rPr lang="en-US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Play </a:t>
            </a:r>
            <a:r>
              <a:rPr lang="th-TH" sz="3200" b="1" dirty="0" smtClean="0">
                <a:solidFill>
                  <a:schemeClr val="tx2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ขึ้นกับประเภทของไฟล์ที่โอน</a:t>
            </a:r>
            <a:r>
              <a:rPr lang="th-TH" sz="3200" b="1" dirty="0" smtClean="0">
                <a:solidFill>
                  <a:schemeClr val="tx2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มา</a:t>
            </a:r>
            <a:endParaRPr lang="en-US" sz="2400" b="1" dirty="0">
              <a:solidFill>
                <a:schemeClr val="tx2"/>
              </a:solidFill>
              <a:effectLst/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58487" y="1449732"/>
            <a:ext cx="7912626" cy="4662518"/>
          </a:xfrm>
          <a:prstGeom prst="rect">
            <a:avLst/>
          </a:prstGeom>
          <a:noFill/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036" y="5806148"/>
            <a:ext cx="107908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48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860" y="332656"/>
            <a:ext cx="80890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โอนย้ายจากโทรศัพท์เคลื่อนที่เข้าสู่คอมพิวเตอร์</a:t>
            </a:r>
            <a:r>
              <a:rPr kumimoji="0" lang="en-US" altLang="th-TH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  (Mobile to PC)</a:t>
            </a:r>
            <a:endParaRPr kumimoji="0" lang="en-US" altLang="th-TH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598" y="5828616"/>
            <a:ext cx="1079086" cy="932769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 bwMode="auto">
          <a:xfrm>
            <a:off x="323528" y="1238131"/>
            <a:ext cx="7632848" cy="4568017"/>
          </a:xfrm>
          <a:prstGeom prst="rect">
            <a:avLst/>
          </a:prstGeom>
          <a:noFill/>
          <a:ln w="412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683568" y="1844824"/>
            <a:ext cx="3393829" cy="3168352"/>
          </a:xfrm>
          <a:prstGeom prst="rect">
            <a:avLst/>
          </a:prstGeom>
          <a:solidFill>
            <a:schemeClr val="tx1">
              <a:lumMod val="20000"/>
              <a:lumOff val="80000"/>
              <a:alpha val="2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วงรี 10"/>
          <p:cNvSpPr/>
          <p:nvPr/>
        </p:nvSpPr>
        <p:spPr bwMode="auto">
          <a:xfrm>
            <a:off x="3059832" y="1524124"/>
            <a:ext cx="3384376" cy="2952385"/>
          </a:xfrm>
          <a:prstGeom prst="ellipse">
            <a:avLst/>
          </a:prstGeom>
          <a:solidFill>
            <a:srgbClr val="CCFF33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สามเหลี่ยมหน้าจั่ว 11"/>
          <p:cNvSpPr/>
          <p:nvPr/>
        </p:nvSpPr>
        <p:spPr bwMode="auto">
          <a:xfrm>
            <a:off x="3491363" y="2954609"/>
            <a:ext cx="4121489" cy="2023344"/>
          </a:xfrm>
          <a:prstGeom prst="triangle">
            <a:avLst/>
          </a:prstGeom>
          <a:solidFill>
            <a:srgbClr val="FF66FF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-37931" y="1341374"/>
            <a:ext cx="77984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l">
              <a:spcAft>
                <a:spcPts val="750"/>
              </a:spcAft>
            </a:pPr>
            <a:r>
              <a:rPr lang="en-US" sz="3200" b="1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1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. </a:t>
            </a:r>
            <a:r>
              <a:rPr lang="th-TH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ก่อนอื่น ให้ไปที่คอมพิวเตอร์ให้คลิกขวาที่ไอคอน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 BlueTooth</a:t>
            </a:r>
            <a:b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b="1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2. </a:t>
            </a:r>
            <a:r>
              <a:rPr lang="th-TH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คลิกเลือก 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Receive a File (</a:t>
            </a:r>
            <a:r>
              <a:rPr lang="th-TH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เพื่อรอการรับไฟล์จากโทรศัพท์เคลื่อนที่)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/>
            </a:r>
            <a:b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b="1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3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. </a:t>
            </a:r>
            <a:r>
              <a:rPr lang="th-TH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กลับมาที่โทรศัพท์เคลื่อนที่ เลือกไฟล์รูปภาพ หรือเพลง </a:t>
            </a:r>
            <a:r>
              <a:rPr lang="th-TH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จากนั้น  คลิก</a:t>
            </a:r>
            <a:r>
              <a:rPr lang="th-TH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เลือก 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Send</a:t>
            </a:r>
            <a:b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b="1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4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. </a:t>
            </a:r>
            <a:r>
              <a:rPr lang="th-TH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เลือก 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BlueTooth</a:t>
            </a:r>
            <a:b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b="1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5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. </a:t>
            </a:r>
            <a:r>
              <a:rPr lang="th-TH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หน้าจอโทรศัพท์เคลื่อนที่จะแสดง ชื่อคอมพิวเตอร์ให้คลิกเลือกและคลิก 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Send</a:t>
            </a:r>
            <a:b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b="1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6</a:t>
            </a:r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. </a:t>
            </a:r>
            <a:r>
              <a:rPr lang="th-TH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รอจนกระทั่งเสร็จ</a:t>
            </a:r>
            <a:endParaRPr lang="en-US" sz="2400" dirty="0">
              <a:solidFill>
                <a:schemeClr val="tx2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8544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45" y="655638"/>
            <a:ext cx="8280920" cy="563562"/>
          </a:xfrm>
        </p:spPr>
        <p:txBody>
          <a:bodyPr/>
          <a:lstStyle/>
          <a:p>
            <a:r>
              <a:rPr lang="th-TH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การใช้โปรแกรมเชื่อมต่อด้วยโทรศัพท์เคลื่อนที่เบื้องต้น</a:t>
            </a:r>
            <a:r>
              <a:rPr lang="en-US" sz="3600" dirty="0">
                <a:latin typeface="TH Baijam" panose="02000506000000020004" pitchFamily="2" charset="-34"/>
                <a:cs typeface="TH Baijam" panose="02000506000000020004" pitchFamily="2" charset="-34"/>
              </a:rPr>
              <a:t/>
            </a:r>
            <a:br>
              <a:rPr lang="en-US" sz="3600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endParaRPr lang="th-TH" sz="36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98" y="2202296"/>
            <a:ext cx="7772400" cy="4953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ทำ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การต่อสายแฟลชเข้ากับพอร์ตเครื่องพิมพ์ด้านหลัง</a:t>
            </a: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คอมพิวเตอร์</a:t>
            </a:r>
          </a:p>
          <a:p>
            <a:pPr marL="0" indent="0">
              <a:buNone/>
            </a:pPr>
            <a:r>
              <a:rPr lang="th-TH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-  ทำ</a:t>
            </a:r>
            <a:r>
              <a:rPr lang="th-TH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การต่อหัวอ่าน</a:t>
            </a:r>
            <a:r>
              <a:rPr lang="en-US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-</a:t>
            </a:r>
            <a:r>
              <a:rPr lang="th-TH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เขียนของสายแฟลช (</a:t>
            </a:r>
            <a:r>
              <a:rPr lang="en-US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F-BUS</a:t>
            </a:r>
            <a:r>
              <a:rPr lang="th-TH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) เข้ากับ</a:t>
            </a:r>
            <a:r>
              <a:rPr lang="th-TH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โทรศัพท์เคลื่อนที่</a:t>
            </a:r>
          </a:p>
          <a:p>
            <a:pPr>
              <a:buFontTx/>
              <a:buChar char="-"/>
            </a:pPr>
            <a:r>
              <a:rPr lang="th-TH" dirty="0" smtClean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การ</a:t>
            </a:r>
            <a:r>
              <a:rPr lang="th-TH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ใช้โปรแกรมในที่นี้จะใช้โปรแกรม </a:t>
            </a:r>
            <a:r>
              <a:rPr lang="en-GB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Nokia DTC3 </a:t>
            </a:r>
            <a:r>
              <a:rPr lang="en-US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flasher by Rolis </a:t>
            </a:r>
            <a:r>
              <a:rPr lang="th-TH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รุ่น</a:t>
            </a:r>
            <a:r>
              <a:rPr lang="en-US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4.78 </a:t>
            </a:r>
            <a:r>
              <a:rPr lang="th-TH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เริ่มทำการเปิดโปรแกรมด้วยการกดปุ่มเร็ว ๆ </a:t>
            </a:r>
            <a:r>
              <a:rPr lang="en-US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2 </a:t>
            </a:r>
            <a:r>
              <a:rPr lang="th-TH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ครั้ง </a:t>
            </a:r>
            <a:r>
              <a:rPr lang="en-US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(Double click) </a:t>
            </a:r>
            <a:r>
              <a:rPr lang="th-TH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ที่ไอคอนตำแหน่งรูปกล้วยหอม</a:t>
            </a:r>
            <a:r>
              <a:rPr lang="th-TH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th-TH" dirty="0" smtClean="0"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>
              <a:buFontTx/>
              <a:buChar char="-"/>
            </a:pPr>
            <a:r>
              <a:rPr lang="th-TH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เมื่อเปิดหน้าจอ</a:t>
            </a:r>
            <a:r>
              <a:rPr lang="th-TH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โปรแกรม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จอภาพจะปรากฏ</a:t>
            </a:r>
            <a:r>
              <a:rPr lang="th-TH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หน้าจอ</a:t>
            </a:r>
          </a:p>
          <a:p>
            <a:pPr>
              <a:buFontTx/>
              <a:buChar char="-"/>
            </a:pPr>
            <a:endParaRPr lang="th-TH" dirty="0" smtClean="0"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marL="0" indent="0">
              <a:buNone/>
            </a:pPr>
            <a:endParaRPr lang="th-TH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gray">
          <a:xfrm>
            <a:off x="933011" y="1332527"/>
            <a:ext cx="6892787" cy="102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solidFill>
              <a:srgbClr val="F7F4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11125" tIns="55563" rIns="111125" bIns="55563" anchor="ctr"/>
          <a:lstStyle>
            <a:lvl1pPr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549275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096963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46238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193925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6511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31083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5655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40227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defTabSz="1316038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099650" y="1551314"/>
            <a:ext cx="6559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buClr>
                <a:srgbClr val="2F5679"/>
              </a:buClr>
            </a:pPr>
            <a:r>
              <a:rPr lang="th-TH" sz="3200" b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ขั้นตอนการใช้โปรแกรมเชื่อมต่อด้วยโทรศัพท์เคลื่อนที่</a:t>
            </a:r>
          </a:p>
        </p:txBody>
      </p:sp>
      <p:sp>
        <p:nvSpPr>
          <p:cNvPr id="8" name="กระจาย 1 7"/>
          <p:cNvSpPr/>
          <p:nvPr/>
        </p:nvSpPr>
        <p:spPr bwMode="auto">
          <a:xfrm>
            <a:off x="427954" y="4149080"/>
            <a:ext cx="2016224" cy="2088232"/>
          </a:xfrm>
          <a:prstGeom prst="irregularSeal1">
            <a:avLst/>
          </a:prstGeom>
          <a:solidFill>
            <a:schemeClr val="tx1">
              <a:lumMod val="40000"/>
              <a:lumOff val="60000"/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กระจาย 1 8"/>
          <p:cNvSpPr/>
          <p:nvPr/>
        </p:nvSpPr>
        <p:spPr bwMode="auto">
          <a:xfrm rot="21074951">
            <a:off x="1500850" y="2291660"/>
            <a:ext cx="1728192" cy="2179793"/>
          </a:xfrm>
          <a:prstGeom prst="irregularSeal1">
            <a:avLst/>
          </a:prstGeom>
          <a:solidFill>
            <a:srgbClr val="CC66FF">
              <a:alpha val="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กระจาย 1 9"/>
          <p:cNvSpPr/>
          <p:nvPr/>
        </p:nvSpPr>
        <p:spPr bwMode="auto">
          <a:xfrm>
            <a:off x="2980041" y="4139756"/>
            <a:ext cx="1850911" cy="2042946"/>
          </a:xfrm>
          <a:prstGeom prst="irregularSeal1">
            <a:avLst/>
          </a:prstGeom>
          <a:solidFill>
            <a:srgbClr val="FFCC00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กระจาย 1 10"/>
          <p:cNvSpPr/>
          <p:nvPr/>
        </p:nvSpPr>
        <p:spPr bwMode="auto">
          <a:xfrm>
            <a:off x="3519781" y="2354876"/>
            <a:ext cx="1791014" cy="2088726"/>
          </a:xfrm>
          <a:prstGeom prst="irregularSeal1">
            <a:avLst/>
          </a:prstGeom>
          <a:solidFill>
            <a:srgbClr val="FFFF00">
              <a:alpha val="1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กระจาย 1 11"/>
          <p:cNvSpPr/>
          <p:nvPr/>
        </p:nvSpPr>
        <p:spPr bwMode="auto">
          <a:xfrm>
            <a:off x="5056293" y="4149080"/>
            <a:ext cx="1886006" cy="2065589"/>
          </a:xfrm>
          <a:prstGeom prst="irregularSeal1">
            <a:avLst/>
          </a:prstGeom>
          <a:solidFill>
            <a:srgbClr val="FFCCFF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กระจาย 1 12"/>
          <p:cNvSpPr/>
          <p:nvPr/>
        </p:nvSpPr>
        <p:spPr bwMode="auto">
          <a:xfrm>
            <a:off x="5761477" y="2430997"/>
            <a:ext cx="1789858" cy="2088725"/>
          </a:xfrm>
          <a:prstGeom prst="irregularSeal1">
            <a:avLst/>
          </a:prstGeom>
          <a:solidFill>
            <a:srgbClr val="CCFF33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792" y="5770927"/>
            <a:ext cx="107908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895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ดาว 4 แฉก 4"/>
          <p:cNvSpPr/>
          <p:nvPr/>
        </p:nvSpPr>
        <p:spPr bwMode="auto">
          <a:xfrm rot="19141371">
            <a:off x="1043842" y="1171008"/>
            <a:ext cx="3085777" cy="2894802"/>
          </a:xfrm>
          <a:prstGeom prst="star4">
            <a:avLst/>
          </a:prstGeom>
          <a:solidFill>
            <a:srgbClr val="FFCCFF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ดาว 4 แฉก 5"/>
          <p:cNvSpPr/>
          <p:nvPr/>
        </p:nvSpPr>
        <p:spPr bwMode="auto">
          <a:xfrm rot="5142397">
            <a:off x="742456" y="2735263"/>
            <a:ext cx="3168352" cy="3110919"/>
          </a:xfrm>
          <a:prstGeom prst="star4">
            <a:avLst/>
          </a:prstGeom>
          <a:solidFill>
            <a:srgbClr val="CC66FF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ดาว 4 แฉก 6"/>
          <p:cNvSpPr/>
          <p:nvPr/>
        </p:nvSpPr>
        <p:spPr bwMode="auto">
          <a:xfrm>
            <a:off x="2642399" y="1119412"/>
            <a:ext cx="3096344" cy="2823355"/>
          </a:xfrm>
          <a:prstGeom prst="star4">
            <a:avLst/>
          </a:prstGeom>
          <a:solidFill>
            <a:srgbClr val="CCFF33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ดาว 4 แฉก 7"/>
          <p:cNvSpPr/>
          <p:nvPr/>
        </p:nvSpPr>
        <p:spPr bwMode="auto">
          <a:xfrm rot="825430">
            <a:off x="2723163" y="3040588"/>
            <a:ext cx="2934816" cy="2455198"/>
          </a:xfrm>
          <a:prstGeom prst="star4">
            <a:avLst/>
          </a:prstGeom>
          <a:solidFill>
            <a:schemeClr val="tx1">
              <a:lumMod val="40000"/>
              <a:lumOff val="60000"/>
              <a:alpha val="1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ดาว 4 แฉก 8"/>
          <p:cNvSpPr/>
          <p:nvPr/>
        </p:nvSpPr>
        <p:spPr bwMode="auto">
          <a:xfrm>
            <a:off x="3852949" y="2180089"/>
            <a:ext cx="2596575" cy="3031221"/>
          </a:xfrm>
          <a:prstGeom prst="star4">
            <a:avLst/>
          </a:prstGeom>
          <a:solidFill>
            <a:srgbClr val="FFFF66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ดาว 4 แฉก 10"/>
          <p:cNvSpPr/>
          <p:nvPr/>
        </p:nvSpPr>
        <p:spPr bwMode="auto">
          <a:xfrm>
            <a:off x="-210426" y="1041789"/>
            <a:ext cx="3096344" cy="2823355"/>
          </a:xfrm>
          <a:prstGeom prst="star4">
            <a:avLst/>
          </a:prstGeom>
          <a:solidFill>
            <a:srgbClr val="CCFF33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ดาว 4 แฉก 11"/>
          <p:cNvSpPr/>
          <p:nvPr/>
        </p:nvSpPr>
        <p:spPr bwMode="auto">
          <a:xfrm rot="19141371">
            <a:off x="5134520" y="784501"/>
            <a:ext cx="3085777" cy="2894802"/>
          </a:xfrm>
          <a:prstGeom prst="star4">
            <a:avLst/>
          </a:prstGeom>
          <a:solidFill>
            <a:srgbClr val="FFCCFF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ดาว 4 แฉก 12"/>
          <p:cNvSpPr/>
          <p:nvPr/>
        </p:nvSpPr>
        <p:spPr bwMode="auto">
          <a:xfrm rot="19141371">
            <a:off x="5172692" y="3615621"/>
            <a:ext cx="3085777" cy="2894802"/>
          </a:xfrm>
          <a:prstGeom prst="star4">
            <a:avLst/>
          </a:prstGeom>
          <a:solidFill>
            <a:srgbClr val="FFCCFF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ดาว 4 แฉก 13"/>
          <p:cNvSpPr/>
          <p:nvPr/>
        </p:nvSpPr>
        <p:spPr bwMode="auto">
          <a:xfrm>
            <a:off x="-9845" y="3796202"/>
            <a:ext cx="2596575" cy="3031221"/>
          </a:xfrm>
          <a:prstGeom prst="star4">
            <a:avLst/>
          </a:prstGeom>
          <a:solidFill>
            <a:srgbClr val="FFFF66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500" y="3909415"/>
            <a:ext cx="2761277" cy="2810006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527" y="1095889"/>
            <a:ext cx="2859272" cy="2389839"/>
          </a:xfrm>
          <a:prstGeom prst="rect">
            <a:avLst/>
          </a:prstGeom>
        </p:spPr>
      </p:pic>
      <p:sp>
        <p:nvSpPr>
          <p:cNvPr id="17" name="ดาว 4 แฉก 16"/>
          <p:cNvSpPr/>
          <p:nvPr/>
        </p:nvSpPr>
        <p:spPr bwMode="auto">
          <a:xfrm>
            <a:off x="2195710" y="3974627"/>
            <a:ext cx="2596575" cy="3031221"/>
          </a:xfrm>
          <a:prstGeom prst="star4">
            <a:avLst/>
          </a:prstGeom>
          <a:solidFill>
            <a:srgbClr val="FFFF66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775" y="1998797"/>
            <a:ext cx="3097036" cy="2822693"/>
          </a:xfrm>
          <a:prstGeom prst="rect">
            <a:avLst/>
          </a:prstGeom>
        </p:spPr>
      </p:pic>
      <p:sp>
        <p:nvSpPr>
          <p:cNvPr id="20" name="กล่องข้อความ 19"/>
          <p:cNvSpPr txBox="1"/>
          <p:nvPr/>
        </p:nvSpPr>
        <p:spPr>
          <a:xfrm>
            <a:off x="179512" y="1484784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Tx/>
              <a:buChar char="-"/>
            </a:pPr>
            <a:r>
              <a:rPr lang="th-TH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กด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ปุ่มสำรองข้อมูล </a:t>
            </a:r>
            <a:r>
              <a:rPr lang="th-TH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เพื่อ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ทำการ </a:t>
            </a:r>
            <a:r>
              <a:rPr 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Full back up 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จากนั้นที่ขอบล่างด้านซ้ายจะมี ข้อความ </a:t>
            </a:r>
            <a:r>
              <a:rPr lang="en-GB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Press power on shortly 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ให้กดปุ่ม </a:t>
            </a:r>
            <a:r>
              <a:rPr lang="en-GB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Power on 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จากเครื่องโทรศัพท์เคลื่อนที่</a:t>
            </a:r>
            <a:r>
              <a:rPr 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 </a:t>
            </a:r>
            <a:r>
              <a:rPr lang="th-TH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ครั้ง</a:t>
            </a:r>
          </a:p>
          <a:p>
            <a:pPr marL="457200" indent="-457200" algn="l">
              <a:buFontTx/>
              <a:buChar char="-"/>
            </a:pP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เมื่อโปรแกรมทำการ </a:t>
            </a:r>
            <a:r>
              <a:rPr 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Back up 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สำเร็จแล้ว จะแสดงข้อความ </a:t>
            </a:r>
            <a:r>
              <a:rPr 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“</a:t>
            </a:r>
            <a:r>
              <a:rPr lang="en-GB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MCU</a:t>
            </a:r>
            <a:r>
              <a:rPr 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CHK already ok</a:t>
            </a:r>
            <a:r>
              <a:rPr lang="en-US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”</a:t>
            </a:r>
          </a:p>
          <a:p>
            <a:pPr marL="457200" indent="-457200" algn="l">
              <a:buFontTx/>
              <a:buChar char="-"/>
            </a:pP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เมื่อทำการ </a:t>
            </a:r>
            <a:r>
              <a:rPr 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Back up 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ข้อมูลเก่าเสร็จสมบูรณ์โปรแกรมจะขึ้นกล่องโต้ตอบดังรูปที่ 8</a:t>
            </a:r>
            <a:r>
              <a:rPr 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.9 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โดยอัตโนมัติเพื่อให้ทำการบันทึกข้อมูลการ </a:t>
            </a:r>
            <a:r>
              <a:rPr 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Back up 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ให้ป้อนชื่อไฟล์ลงในช่อง </a:t>
            </a:r>
            <a:r>
              <a:rPr lang="en-GB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File name 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จากนั้นกดปุ่ม </a:t>
            </a:r>
            <a:r>
              <a:rPr lang="en-GB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Save</a:t>
            </a:r>
            <a:endParaRPr lang="th-TH" sz="2800" b="1" dirty="0" smtClean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457200" indent="-457200" algn="l">
              <a:buFontTx/>
              <a:buChar char="-"/>
            </a:pP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เมื่อบันทึกเสร็จข้อความด้านซ้ายล่างจะเปลี่ยนไป</a:t>
            </a:r>
            <a:r>
              <a:rPr lang="en-GB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</a:t>
            </a:r>
            <a:endParaRPr lang="en-US" sz="2800" b="1" dirty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457200" indent="-457200" algn="l">
              <a:buFontTx/>
              <a:buChar char="-"/>
            </a:pP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กดปุ่มเขียนข้อมูล </a:t>
            </a:r>
            <a:r>
              <a:rPr lang="th-TH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จากนั้น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จะปรากฏกล่องโต้ตอบ </a:t>
            </a:r>
            <a:r>
              <a:rPr lang="th-TH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ให้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กดที่ปุ่ม </a:t>
            </a:r>
            <a:r>
              <a:rPr lang="en-GB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ok</a:t>
            </a:r>
            <a:endParaRPr lang="th-TH" sz="2800" b="1" dirty="0" smtClean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endParaRPr lang="th-TH" sz="2800" b="1" dirty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792" y="5770927"/>
            <a:ext cx="107908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530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แผนผังลําดับงาน: การตัดสินใจ 4"/>
          <p:cNvSpPr/>
          <p:nvPr/>
        </p:nvSpPr>
        <p:spPr bwMode="auto">
          <a:xfrm>
            <a:off x="2861916" y="3127234"/>
            <a:ext cx="3441119" cy="2300780"/>
          </a:xfrm>
          <a:prstGeom prst="flowChartDecision">
            <a:avLst/>
          </a:prstGeom>
          <a:solidFill>
            <a:srgbClr val="FFCC00">
              <a:alpha val="1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แผนผังลําดับงาน: การตัดสินใจ 5"/>
          <p:cNvSpPr/>
          <p:nvPr/>
        </p:nvSpPr>
        <p:spPr bwMode="auto">
          <a:xfrm>
            <a:off x="125107" y="2738906"/>
            <a:ext cx="2880320" cy="2088232"/>
          </a:xfrm>
          <a:prstGeom prst="flowChartDecision">
            <a:avLst/>
          </a:prstGeom>
          <a:solidFill>
            <a:srgbClr val="CC66FF">
              <a:alpha val="1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แผนผังลําดับงาน: การตัดสินใจ 6"/>
          <p:cNvSpPr/>
          <p:nvPr/>
        </p:nvSpPr>
        <p:spPr bwMode="auto">
          <a:xfrm>
            <a:off x="1597102" y="4002868"/>
            <a:ext cx="2160240" cy="1440160"/>
          </a:xfrm>
          <a:prstGeom prst="flowChartDecision">
            <a:avLst/>
          </a:prstGeom>
          <a:solidFill>
            <a:schemeClr val="tx1">
              <a:lumMod val="20000"/>
              <a:lumOff val="80000"/>
              <a:alpha val="1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แผนผังลําดับงาน: การตัดสินใจ 7"/>
          <p:cNvSpPr/>
          <p:nvPr/>
        </p:nvSpPr>
        <p:spPr bwMode="auto">
          <a:xfrm>
            <a:off x="2925354" y="1885437"/>
            <a:ext cx="2088232" cy="1224136"/>
          </a:xfrm>
          <a:prstGeom prst="flowChartDecision">
            <a:avLst/>
          </a:prstGeom>
          <a:solidFill>
            <a:srgbClr val="CCFF33">
              <a:alpha val="2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แผนผังลําดับงาน: การตัดสินใจ 8"/>
          <p:cNvSpPr/>
          <p:nvPr/>
        </p:nvSpPr>
        <p:spPr bwMode="auto">
          <a:xfrm rot="21187247">
            <a:off x="2010306" y="2341389"/>
            <a:ext cx="1348273" cy="1372260"/>
          </a:xfrm>
          <a:prstGeom prst="flowChartDecision">
            <a:avLst/>
          </a:prstGeom>
          <a:solidFill>
            <a:srgbClr val="FFCC00">
              <a:alpha val="1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แผนผังลําดับงาน: การตัดสินใจ 9"/>
          <p:cNvSpPr/>
          <p:nvPr/>
        </p:nvSpPr>
        <p:spPr bwMode="auto">
          <a:xfrm>
            <a:off x="1236441" y="1596457"/>
            <a:ext cx="1584176" cy="1512168"/>
          </a:xfrm>
          <a:prstGeom prst="flowChartDecision">
            <a:avLst/>
          </a:prstGeom>
          <a:solidFill>
            <a:srgbClr val="CCFF33">
              <a:alpha val="1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แผนผังลําดับงาน: การตัดสินใจ 10"/>
          <p:cNvSpPr/>
          <p:nvPr/>
        </p:nvSpPr>
        <p:spPr bwMode="auto">
          <a:xfrm>
            <a:off x="2945620" y="2732550"/>
            <a:ext cx="1224136" cy="936104"/>
          </a:xfrm>
          <a:prstGeom prst="flowChartDecision">
            <a:avLst/>
          </a:prstGeom>
          <a:solidFill>
            <a:srgbClr val="FFCCFF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แผนผังลําดับงาน: การตัดสินใจ 11"/>
          <p:cNvSpPr/>
          <p:nvPr/>
        </p:nvSpPr>
        <p:spPr bwMode="auto">
          <a:xfrm>
            <a:off x="3015985" y="4719613"/>
            <a:ext cx="1872208" cy="1548172"/>
          </a:xfrm>
          <a:prstGeom prst="flowChartDecision">
            <a:avLst/>
          </a:prstGeom>
          <a:solidFill>
            <a:srgbClr val="FFCCFF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แผนผังลําดับงาน: การตัดสินใจ 12"/>
          <p:cNvSpPr/>
          <p:nvPr/>
        </p:nvSpPr>
        <p:spPr bwMode="auto">
          <a:xfrm>
            <a:off x="5090682" y="2297784"/>
            <a:ext cx="3360699" cy="2358250"/>
          </a:xfrm>
          <a:prstGeom prst="flowChartDecision">
            <a:avLst/>
          </a:prstGeom>
          <a:solidFill>
            <a:srgbClr val="CC66FF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แผนผังลําดับงาน: การตัดสินใจ 13"/>
          <p:cNvSpPr/>
          <p:nvPr/>
        </p:nvSpPr>
        <p:spPr bwMode="auto">
          <a:xfrm>
            <a:off x="4582475" y="1603262"/>
            <a:ext cx="2355285" cy="1788486"/>
          </a:xfrm>
          <a:prstGeom prst="flowChartDecision">
            <a:avLst/>
          </a:prstGeom>
          <a:solidFill>
            <a:srgbClr val="FFFF66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แผนผังลําดับงาน: การตัดสินใจ 14"/>
          <p:cNvSpPr/>
          <p:nvPr/>
        </p:nvSpPr>
        <p:spPr bwMode="auto">
          <a:xfrm>
            <a:off x="4467579" y="2533419"/>
            <a:ext cx="1080120" cy="962144"/>
          </a:xfrm>
          <a:prstGeom prst="flowChartDecision">
            <a:avLst/>
          </a:prstGeom>
          <a:solidFill>
            <a:schemeClr val="tx1">
              <a:lumMod val="20000"/>
              <a:lumOff val="80000"/>
              <a:alpha val="3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663" y="4304403"/>
            <a:ext cx="1585097" cy="1511939"/>
          </a:xfrm>
          <a:prstGeom prst="rect">
            <a:avLst/>
          </a:prstGeom>
        </p:spPr>
      </p:pic>
      <p:sp>
        <p:nvSpPr>
          <p:cNvPr id="17" name="กล่องข้อความ 16"/>
          <p:cNvSpPr txBox="1"/>
          <p:nvPr/>
        </p:nvSpPr>
        <p:spPr>
          <a:xfrm>
            <a:off x="276436" y="2265582"/>
            <a:ext cx="75432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-</a:t>
            </a:r>
            <a:r>
              <a:rPr lang="en-US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</a:t>
            </a:r>
            <a:r>
              <a:rPr lang="th-TH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จากนั้น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ที่ขอบล่างด้านซ้ายจะมีข้อความ </a:t>
            </a:r>
            <a:r>
              <a:rPr 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Press power on shortly 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ให้กดปุ่ม</a:t>
            </a:r>
            <a:r>
              <a:rPr 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Power on 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จากเครื่องโทรศัพท์เคลื่อนที่</a:t>
            </a:r>
            <a:r>
              <a:rPr 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1 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ครั้งโปรแกรมจะทำการลบแฟลชโดยจะลบตาม </a:t>
            </a:r>
            <a:r>
              <a:rPr 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Address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ที่เราต้องการแฟลชลงไปใหม่ </a:t>
            </a:r>
            <a:endParaRPr lang="th-TH" sz="2800" b="1" dirty="0" smtClean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endParaRPr lang="th-TH" b="1" dirty="0" smtClean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457200" indent="-457200" algn="l">
              <a:buFontTx/>
              <a:buChar char="-"/>
            </a:pPr>
            <a:r>
              <a:rPr lang="th-TH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จากนั้น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โปรแกรมจะทำการ แฟลช</a:t>
            </a:r>
            <a:r>
              <a:rPr lang="th-TH" sz="28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อัตโนมัติ</a:t>
            </a:r>
          </a:p>
          <a:p>
            <a:pPr marL="457200" indent="-457200" algn="l">
              <a:buFontTx/>
              <a:buChar char="-"/>
            </a:pP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ทำการถอดสายแฟลชออกลองเปิดเครื่องดู ถ้าเปิดได้มี </a:t>
            </a:r>
            <a:r>
              <a:rPr lang="en-US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Logo </a:t>
            </a:r>
            <a:r>
              <a:rPr lang="th-TH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ขึ้นมา สัญญาณไม่หาย  ก็เป็นอันว่าใช้ได้</a:t>
            </a: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792" y="5770927"/>
            <a:ext cx="107908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361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ขั้นตอนการปลดล็อกแก้อีมี่ โทรศัพท์เคลื่อนที่ </a:t>
            </a:r>
            <a:endParaRPr lang="th-TH" sz="36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 rot="5400000">
            <a:off x="2897324" y="-1566427"/>
            <a:ext cx="1368153" cy="6750498"/>
          </a:xfrm>
          <a:prstGeom prst="cube">
            <a:avLst>
              <a:gd name="adj" fmla="val 1166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6838" tIns="49213" rIns="96838" bIns="49213" anchor="ctr"/>
          <a:lstStyle>
            <a:lvl1pPr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71488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42975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414463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85950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431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8003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575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7147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0" hangingPunct="0"/>
            <a:r>
              <a:rPr lang="th-TH" sz="32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</a:t>
            </a:r>
            <a:r>
              <a:rPr lang="th-TH" sz="32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.</a:t>
            </a:r>
            <a:r>
              <a:rPr lang="th-TH" sz="32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ทำ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การต่อสาย 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M-BUS  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เข้ากับพอร์ต </a:t>
            </a:r>
            <a:r>
              <a:rPr lang="en-GB" sz="32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COM </a:t>
            </a:r>
            <a:r>
              <a:rPr lang="en-GB" sz="32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</a:t>
            </a:r>
            <a:endParaRPr lang="th-TH" sz="3200" b="1" dirty="0" smtClean="0">
              <a:solidFill>
                <a:schemeClr val="tx1">
                  <a:lumMod val="5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eaLnBrk="0" hangingPunct="0"/>
            <a:r>
              <a:rPr lang="en-GB" sz="32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2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ที่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อยู่ด้านหลังคอมพิวเตอร์ </a:t>
            </a:r>
            <a:endParaRPr lang="en-US" altLang="ko-KR" sz="3200" b="1" dirty="0" smtClean="0">
              <a:solidFill>
                <a:schemeClr val="tx1">
                  <a:lumMod val="5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 rot="5400000">
            <a:off x="2924200" y="-225151"/>
            <a:ext cx="1314400" cy="6750500"/>
          </a:xfrm>
          <a:prstGeom prst="cube">
            <a:avLst>
              <a:gd name="adj" fmla="val 11667"/>
            </a:avLst>
          </a:prstGeom>
          <a:solidFill>
            <a:srgbClr val="FFCCFF"/>
          </a:solidFill>
          <a:ln>
            <a:noFill/>
          </a:ln>
          <a:effectLst/>
        </p:spPr>
        <p:txBody>
          <a:bodyPr rot="10800000" vert="eaVert" wrap="none" lIns="96838" tIns="49213" rIns="96838" bIns="49213" anchor="ctr"/>
          <a:lstStyle>
            <a:lvl1pPr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71488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42975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414463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85950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431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8003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575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7147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0" latinLnBrk="0" hangingPunct="0"/>
            <a:r>
              <a:rPr lang="th-TH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  ข.</a:t>
            </a:r>
            <a:r>
              <a:rPr lang="th-TH" sz="3200" b="1" spc="-3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r>
              <a:rPr lang="th-TH" sz="3200" b="1" spc="-30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ต่อไปให้ต่อหัวอ่าน</a:t>
            </a:r>
            <a:r>
              <a:rPr lang="en-US" sz="3200" b="1" spc="-30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-</a:t>
            </a:r>
            <a:r>
              <a:rPr lang="th-TH" sz="3200" b="1" spc="-30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เขียนของสาย </a:t>
            </a:r>
            <a:r>
              <a:rPr lang="en-GB" sz="3200" b="1" spc="-30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M-BUS </a:t>
            </a:r>
            <a:endParaRPr lang="th-TH" sz="3200" b="1" spc="-30" dirty="0" smtClean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eaLnBrk="0" latinLnBrk="0" hangingPunct="0"/>
            <a:r>
              <a:rPr lang="th-TH" sz="3200" b="1" spc="-3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  เข้า</a:t>
            </a:r>
            <a:r>
              <a:rPr lang="th-TH" sz="3200" b="1" spc="-30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กับโทรศัพท์เคลื่อนที่</a:t>
            </a:r>
            <a:endParaRPr lang="en-US" altLang="ko-KR" sz="3200" b="1" dirty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 rot="5400000">
            <a:off x="3143840" y="923362"/>
            <a:ext cx="2018861" cy="7894242"/>
          </a:xfrm>
          <a:prstGeom prst="cube">
            <a:avLst>
              <a:gd name="adj" fmla="val 11667"/>
            </a:avLst>
          </a:prstGeom>
          <a:solidFill>
            <a:srgbClr val="FFFF66"/>
          </a:solidFill>
          <a:ln>
            <a:noFill/>
          </a:ln>
          <a:effectLst/>
        </p:spPr>
        <p:txBody>
          <a:bodyPr rot="10800000" vert="eaVert" wrap="none" lIns="96838" tIns="49213" rIns="96838" bIns="49213" anchor="ctr"/>
          <a:lstStyle>
            <a:lvl1pPr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71488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42975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414463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85950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431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8003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575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7147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0" latinLnBrk="0" hangingPunct="0"/>
            <a:r>
              <a:rPr lang="th-TH" sz="3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  </a:t>
            </a:r>
            <a:r>
              <a:rPr lang="th-TH" sz="30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ค. </a:t>
            </a:r>
            <a:r>
              <a:rPr lang="th-TH" sz="30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</a:t>
            </a:r>
            <a:r>
              <a:rPr lang="th-TH" sz="30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ปลดล็อกแก้อีมี่ในที่นี้จะใช้</a:t>
            </a:r>
            <a:r>
              <a:rPr lang="th-TH" sz="30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โปรแกรม</a:t>
            </a:r>
          </a:p>
          <a:p>
            <a:pPr eaLnBrk="0" latinLnBrk="0" hangingPunct="0"/>
            <a:r>
              <a:rPr lang="th-TH" sz="30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GB" sz="30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Nokia tool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by Rolis </a:t>
            </a:r>
            <a:r>
              <a:rPr lang="th-TH" sz="30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รุ่น 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1.8</a:t>
            </a:r>
            <a:r>
              <a:rPr lang="th-TH" sz="30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0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โดย</a:t>
            </a:r>
            <a:r>
              <a:rPr lang="th-TH" sz="30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เริ่มทำการ</a:t>
            </a:r>
            <a:r>
              <a:rPr lang="th-TH" sz="30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เปิด</a:t>
            </a:r>
          </a:p>
          <a:p>
            <a:pPr eaLnBrk="0" latinLnBrk="0" hangingPunct="0"/>
            <a:r>
              <a:rPr lang="th-TH" sz="30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โปรแกรม</a:t>
            </a:r>
            <a:r>
              <a:rPr lang="th-TH" sz="30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ด้วยการกดปุ่มเร็ว ๆ 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 </a:t>
            </a:r>
            <a:r>
              <a:rPr lang="th-TH" sz="30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ครั้ง ที่ไอคอนรูปลูกบอลสีเขียว </a:t>
            </a:r>
            <a:endParaRPr lang="en-US" altLang="ko-KR" sz="3000" b="1" dirty="0">
              <a:solidFill>
                <a:schemeClr val="tx1">
                  <a:lumMod val="5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6026539"/>
            <a:ext cx="871448" cy="7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83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gray">
          <a:xfrm rot="5400000">
            <a:off x="3672030" y="-2178496"/>
            <a:ext cx="1008113" cy="6750498"/>
          </a:xfrm>
          <a:prstGeom prst="cube">
            <a:avLst>
              <a:gd name="adj" fmla="val 11667"/>
            </a:avLst>
          </a:prstGeom>
          <a:solidFill>
            <a:srgbClr val="CCFF33"/>
          </a:solidFill>
          <a:ln>
            <a:noFill/>
          </a:ln>
          <a:effectLst/>
        </p:spPr>
        <p:txBody>
          <a:bodyPr rot="10800000" vert="eaVert" wrap="none" lIns="96838" tIns="49213" rIns="96838" bIns="49213" anchor="ctr"/>
          <a:lstStyle>
            <a:lvl1pPr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71488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42975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414463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85950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431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8003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575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7147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0" hangingPunct="0"/>
            <a:r>
              <a:rPr lang="th-TH" sz="32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</a:rPr>
              <a:t>ง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.  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</a:rPr>
              <a:t>เมื่อเปิดโปรแกรมแล้วจะปรากฏภาพหน้าจอดัง</a:t>
            </a:r>
            <a:r>
              <a:rPr lang="th-TH" sz="3200" b="1" dirty="0" smtClean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</a:t>
            </a:r>
            <a:endParaRPr lang="en-US" altLang="ko-KR" sz="3200" b="1" dirty="0" smtClean="0">
              <a:solidFill>
                <a:schemeClr val="tx1">
                  <a:lumMod val="5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78" y="1838818"/>
            <a:ext cx="7344816" cy="379410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792" y="5770927"/>
            <a:ext cx="107908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202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gray">
          <a:xfrm rot="5400000">
            <a:off x="3492010" y="-1998475"/>
            <a:ext cx="1368153" cy="6750498"/>
          </a:xfrm>
          <a:prstGeom prst="cube">
            <a:avLst>
              <a:gd name="adj" fmla="val 11667"/>
            </a:avLst>
          </a:prstGeom>
          <a:solidFill>
            <a:srgbClr val="CCFF33"/>
          </a:solidFill>
          <a:ln>
            <a:noFill/>
          </a:ln>
          <a:effectLst/>
        </p:spPr>
        <p:txBody>
          <a:bodyPr rot="10800000" vert="eaVert" wrap="none" lIns="96838" tIns="49213" rIns="96838" bIns="49213" anchor="ctr"/>
          <a:lstStyle>
            <a:lvl1pPr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71488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42975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414463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85950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431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8003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575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7147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0" hangingPunct="0"/>
            <a:r>
              <a:rPr lang="th-TH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</a:t>
            </a:r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.</a:t>
            </a:r>
            <a:r>
              <a:rPr lang="th-TH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กด</a:t>
            </a:r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ปุ่มหมายเลข </a:t>
            </a:r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 </a:t>
            </a:r>
            <a:r>
              <a:rPr lang="en-US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เพื่อทำการทดสอบสาย </a:t>
            </a:r>
            <a:endParaRPr lang="th-TH" sz="3200" b="1" dirty="0" smtClean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eaLnBrk="0" hangingPunct="0"/>
            <a:r>
              <a:rPr lang="th-TH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</a:t>
            </a:r>
            <a:r>
              <a:rPr lang="en-GB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M-BUS</a:t>
            </a:r>
            <a:r>
              <a:rPr lang="th-TH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จากนั้น</a:t>
            </a:r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จอภาพจะปรากฏ</a:t>
            </a:r>
            <a:r>
              <a:rPr lang="th-TH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en-US" altLang="ko-KR" sz="3200" b="1" dirty="0" smtClean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792" y="5770927"/>
            <a:ext cx="1079086" cy="932769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37" y="2276872"/>
            <a:ext cx="5931402" cy="413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5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920" y="5664334"/>
            <a:ext cx="1099676" cy="1013426"/>
          </a:xfrm>
          <a:prstGeom prst="rect">
            <a:avLst/>
          </a:prstGeom>
        </p:spPr>
      </p:pic>
      <p:sp>
        <p:nvSpPr>
          <p:cNvPr id="6" name="ลูกศรขวา 5"/>
          <p:cNvSpPr/>
          <p:nvPr/>
        </p:nvSpPr>
        <p:spPr bwMode="auto">
          <a:xfrm>
            <a:off x="0" y="966782"/>
            <a:ext cx="8121600" cy="2232248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ลูกศรขวา 6"/>
          <p:cNvSpPr/>
          <p:nvPr/>
        </p:nvSpPr>
        <p:spPr bwMode="auto">
          <a:xfrm>
            <a:off x="0" y="2112767"/>
            <a:ext cx="8121600" cy="2429111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40" y="3318702"/>
            <a:ext cx="8126672" cy="2652489"/>
          </a:xfrm>
          <a:prstGeom prst="rect">
            <a:avLst/>
          </a:prstGeom>
        </p:spPr>
      </p:pic>
      <p:sp>
        <p:nvSpPr>
          <p:cNvPr id="9" name="ลูกศรขวา 8"/>
          <p:cNvSpPr/>
          <p:nvPr/>
        </p:nvSpPr>
        <p:spPr bwMode="auto">
          <a:xfrm>
            <a:off x="-62440" y="4698928"/>
            <a:ext cx="7169360" cy="2585956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51206" y="1569361"/>
            <a:ext cx="819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600" b="1" dirty="0" smtClean="0">
                <a:solidFill>
                  <a:schemeClr val="accent3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โทรศัพท์เคลื่อนที่ยุค </a:t>
            </a:r>
            <a:r>
              <a:rPr lang="en-US" sz="3600" b="1" dirty="0" smtClean="0">
                <a:solidFill>
                  <a:schemeClr val="accent3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2.5</a:t>
            </a:r>
            <a:r>
              <a:rPr lang="en-US" sz="3600" b="1" dirty="0" smtClean="0">
                <a:solidFill>
                  <a:schemeClr val="accent3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G (2.5 - Generation Mobile )</a:t>
            </a:r>
            <a:r>
              <a:rPr lang="en-US" sz="3600" dirty="0" smtClean="0">
                <a:solidFill>
                  <a:schemeClr val="accent3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r>
              <a:rPr lang="en-US" sz="36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0739" y="2677011"/>
            <a:ext cx="79803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   </a:t>
            </a:r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เป็นต้นยุคโมบายอินเทอร์เน็ต </a:t>
            </a:r>
            <a:r>
              <a:rPr lang="en-US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(First Era of Mobile Internet) </a:t>
            </a:r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ยุคนี้สามารถเรียกได้ว่า </a:t>
            </a:r>
            <a:r>
              <a:rPr lang="en-US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First Step Into 3G </a:t>
            </a:r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ก็ได้</a:t>
            </a:r>
          </a:p>
          <a:p>
            <a:pPr algn="l"/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มีอัตราการจัดส่งข้อมูลของโทรศัพท์เคลื่อนที่คือ 64 – 144 </a:t>
            </a:r>
            <a:r>
              <a:rPr lang="en-US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Kbps </a:t>
            </a:r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เป็นช่วงเวลารอยต่อระหว่างยุค 2</a:t>
            </a:r>
            <a:r>
              <a:rPr lang="en-US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G </a:t>
            </a:r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และ 3</a:t>
            </a:r>
            <a:r>
              <a:rPr lang="en-US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G </a:t>
            </a:r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ข้อกำหนดมาตรฐานทางเทคนิคของเครือข่ายโทรศัพท์เคลื่อนที่ในยุค 2.5</a:t>
            </a:r>
            <a:r>
              <a:rPr lang="en-US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G </a:t>
            </a:r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ส่วนใหญ่เป็นการเตรียมความพร้อมให้กับเครือข่ายก่อนที่จะ</a:t>
            </a:r>
          </a:p>
          <a:p>
            <a:pPr algn="l"/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มีการก้าวเข้าสู่ </a:t>
            </a:r>
            <a:r>
              <a:rPr lang="en-US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(Transition) </a:t>
            </a:r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ยุคที่ 3 </a:t>
            </a:r>
          </a:p>
        </p:txBody>
      </p:sp>
    </p:spTree>
    <p:extLst>
      <p:ext uri="{BB962C8B-B14F-4D97-AF65-F5344CB8AC3E}">
        <p14:creationId xmlns:p14="http://schemas.microsoft.com/office/powerpoint/2010/main" val="39336069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733256"/>
            <a:ext cx="1079086" cy="932769"/>
          </a:xfrm>
          <a:prstGeom prst="rect">
            <a:avLst/>
          </a:prstGeom>
        </p:spPr>
      </p:pic>
      <p:sp>
        <p:nvSpPr>
          <p:cNvPr id="8" name="AutoShape 7"/>
          <p:cNvSpPr>
            <a:spLocks noChangeArrowheads="1"/>
          </p:cNvSpPr>
          <p:nvPr/>
        </p:nvSpPr>
        <p:spPr bwMode="gray">
          <a:xfrm rot="5400000">
            <a:off x="2843806" y="1210685"/>
            <a:ext cx="1944218" cy="7056785"/>
          </a:xfrm>
          <a:prstGeom prst="cube">
            <a:avLst>
              <a:gd name="adj" fmla="val 11667"/>
            </a:avLst>
          </a:prstGeom>
          <a:solidFill>
            <a:srgbClr val="FFCCFF"/>
          </a:solidFill>
          <a:ln>
            <a:noFill/>
          </a:ln>
          <a:effectLst/>
        </p:spPr>
        <p:txBody>
          <a:bodyPr rot="10800000" vert="eaVert" wrap="none" lIns="96838" tIns="49213" rIns="96838" bIns="49213" anchor="ctr"/>
          <a:lstStyle>
            <a:lvl1pPr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71488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42975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414463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85950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431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8003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575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7147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0" latinLnBrk="0" hangingPunct="0"/>
            <a:endParaRPr lang="en-US" altLang="ko-KR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 rot="5400000">
            <a:off x="2766862" y="-958551"/>
            <a:ext cx="2206119" cy="6948772"/>
          </a:xfrm>
          <a:prstGeom prst="cube">
            <a:avLst>
              <a:gd name="adj" fmla="val 11667"/>
            </a:avLst>
          </a:prstGeom>
          <a:solidFill>
            <a:srgbClr val="FF66CC">
              <a:alpha val="54902"/>
            </a:srgbClr>
          </a:solidFill>
          <a:ln>
            <a:noFill/>
          </a:ln>
          <a:effectLst/>
        </p:spPr>
        <p:txBody>
          <a:bodyPr rot="10800000" vert="eaVert" wrap="none" lIns="96838" tIns="49213" rIns="96838" bIns="49213" anchor="ctr"/>
          <a:lstStyle>
            <a:lvl1pPr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71488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42975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414463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85950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431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8003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575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7147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0" latinLnBrk="0" hangingPunct="0"/>
            <a:endParaRPr lang="en-US" altLang="ko-KR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611560" y="1556792"/>
            <a:ext cx="6408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ฉ</a:t>
            </a:r>
            <a:r>
              <a:rPr lang="en-US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. </a:t>
            </a:r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เมื่อหน้าจอปรากฏโปรแกรมแล้ว เราจะทำการปลดล็อกแก้อีมี่โดยกดปุ่ม ที่เลข</a:t>
            </a:r>
            <a:r>
              <a:rPr lang="en-US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 2 </a:t>
            </a:r>
            <a:r>
              <a:rPr lang="th-TH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จากนั้น</a:t>
            </a:r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จอภาพจะปรากฏข้อมูลของโทรศัพท์เคลื่อนที่รุ่นนั้น ๆ </a:t>
            </a:r>
            <a:endParaRPr lang="en-US" sz="32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en-US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th-TH" sz="32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503548" y="3784919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ช</a:t>
            </a:r>
            <a:r>
              <a:rPr lang="en-US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. </a:t>
            </a:r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ต่อไปให้ใส่หมายเลขอีมี่ใหม่</a:t>
            </a:r>
            <a:r>
              <a:rPr lang="en-US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 15 </a:t>
            </a:r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หลัก ที่ต้องการเปลี่ยนแล้วกดปุ่มเครื่องหมายถูกในช่องสี่เหลี่ยมหลังคำว่า</a:t>
            </a:r>
            <a:r>
              <a:rPr lang="en-US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 Change IMEI</a:t>
            </a:r>
            <a:endParaRPr lang="th-TH" sz="32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79038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6553200" cy="563562"/>
          </a:xfrm>
        </p:spPr>
        <p:txBody>
          <a:bodyPr/>
          <a:lstStyle/>
          <a:p>
            <a:r>
              <a:rPr lang="th-TH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ขั้นตอนการปลดซิมล็อก </a:t>
            </a:r>
            <a:r>
              <a:rPr lang="en-GB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(S</a:t>
            </a:r>
            <a:r>
              <a:rPr lang="en-US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im</a:t>
            </a:r>
            <a:r>
              <a:rPr lang="en-GB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 unlock)</a:t>
            </a:r>
            <a:r>
              <a:rPr lang="en-US" sz="3600" dirty="0">
                <a:latin typeface="TH Baijam" panose="02000506000000020004" pitchFamily="2" charset="-34"/>
                <a:cs typeface="TH Baijam" panose="02000506000000020004" pitchFamily="2" charset="-34"/>
              </a:rPr>
              <a:t/>
            </a:r>
            <a:br>
              <a:rPr lang="en-US" sz="3600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endParaRPr lang="th-TH" sz="36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97132" y="1318055"/>
            <a:ext cx="7930008" cy="1054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86275"/>
                  <a:invGamma/>
                </a:schemeClr>
              </a:gs>
            </a:gsLst>
            <a:lin ang="5400000" scaled="1"/>
          </a:gradFill>
          <a:ln w="38100">
            <a:solidFill>
              <a:schemeClr val="tx2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 eaLnBrk="0" latinLnBrk="0" hangingPunct="0">
              <a:lnSpc>
                <a:spcPct val="90000"/>
              </a:lnSpc>
            </a:pPr>
            <a:endParaRPr lang="en-US" altLang="ko-KR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61770" y="1583495"/>
            <a:ext cx="793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</a:t>
            </a:r>
            <a:r>
              <a:rPr lang="en-US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. </a:t>
            </a:r>
            <a:r>
              <a:rPr lang="th-TH" sz="28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เปิด</a:t>
            </a:r>
            <a:r>
              <a:rPr lang="th-TH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โปรแกรม </a:t>
            </a:r>
            <a:r>
              <a:rPr lang="en-GB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Nokia tool</a:t>
            </a:r>
            <a:r>
              <a:rPr lang="en-US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by Rolis </a:t>
            </a:r>
            <a:r>
              <a:rPr lang="th-TH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รุ่น </a:t>
            </a:r>
            <a:r>
              <a:rPr lang="en-US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1.8</a:t>
            </a:r>
            <a:r>
              <a:rPr lang="th-TH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จอภาพจะปรากฏหน้าจอ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161770" y="2453850"/>
            <a:ext cx="5731324" cy="1054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86275"/>
                  <a:invGamma/>
                </a:srgbClr>
              </a:gs>
            </a:gsLst>
            <a:lin ang="5400000" scaled="1"/>
          </a:gradFill>
          <a:ln w="38100">
            <a:solidFill>
              <a:schemeClr val="bg2">
                <a:lumMod val="10000"/>
                <a:alpha val="97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/>
            <a:r>
              <a:rPr lang="th-TH" sz="32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</a:t>
            </a:r>
            <a:r>
              <a:rPr lang="en-US" sz="32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. </a:t>
            </a:r>
            <a:r>
              <a:rPr lang="th-TH" sz="32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ทำตามขั้นตอนที่ </a:t>
            </a:r>
            <a:r>
              <a:rPr lang="en-US" sz="32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4</a:t>
            </a:r>
            <a:r>
              <a:rPr lang="th-TH" sz="32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- 7 </a:t>
            </a:r>
            <a:r>
              <a:rPr lang="th-TH" sz="32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ของการปลดอีมี่ </a:t>
            </a:r>
            <a:endParaRPr lang="en-US" sz="32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75022" y="3640893"/>
            <a:ext cx="7940150" cy="128662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CCFF"/>
              </a:gs>
              <a:gs pos="100000">
                <a:srgbClr val="00CCFF"/>
              </a:gs>
            </a:gsLst>
            <a:lin ang="5400000" scaled="1"/>
          </a:gradFill>
          <a:ln w="38100">
            <a:solidFill>
              <a:schemeClr val="tx2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l"/>
            <a:endParaRPr lang="en-US" sz="32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36820" y="3840472"/>
            <a:ext cx="7816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</a:t>
            </a:r>
            <a:r>
              <a:rPr lang="en-US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. </a:t>
            </a:r>
            <a:r>
              <a:rPr lang="th-TH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กดปุ่มที่ </a:t>
            </a:r>
            <a:r>
              <a:rPr lang="en-US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Clear SP</a:t>
            </a:r>
            <a:r>
              <a:rPr lang="th-TH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locks </a:t>
            </a:r>
            <a:r>
              <a:rPr lang="th-TH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จุดที่ </a:t>
            </a:r>
            <a:r>
              <a:rPr lang="en-US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 </a:t>
            </a:r>
            <a:r>
              <a:rPr lang="th-TH" sz="2800" b="1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เพื่อ</a:t>
            </a:r>
            <a:r>
              <a:rPr lang="th-TH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ลบค่าต่าง ๆ ของเครื่องโทรศัพท์เคลื่อนที่</a:t>
            </a:r>
            <a:endParaRPr lang="en-US" sz="28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161770" y="5142160"/>
            <a:ext cx="5731324" cy="1054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CCFFFF"/>
              </a:gs>
            </a:gsLst>
            <a:lin ang="5400000" scaled="1"/>
          </a:gradFill>
          <a:ln w="38100">
            <a:solidFill>
              <a:schemeClr val="bg2">
                <a:lumMod val="10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l"/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. 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ทำตามขั้นตอนที่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4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- 7 </a:t>
            </a: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ของการปลดอีมี่ </a:t>
            </a:r>
            <a:endParaRPr lang="en-US" sz="3200" b="1" dirty="0">
              <a:solidFill>
                <a:schemeClr val="tx1">
                  <a:lumMod val="5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733256"/>
            <a:ext cx="107908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407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79412" y="2826567"/>
            <a:ext cx="3475112" cy="1728192"/>
          </a:xfrm>
          <a:prstGeom prst="rect">
            <a:avLst/>
          </a:prstGeom>
          <a:noFill/>
          <a:ln w="698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04800" y="3152054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ขั้นตอนการทำซิมล็อก </a:t>
            </a:r>
            <a:r>
              <a:rPr lang="en-GB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(Sim  lock)</a:t>
            </a:r>
            <a:endParaRPr lang="en-US" sz="32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Freeform 2"/>
          <p:cNvSpPr>
            <a:spLocks/>
          </p:cNvSpPr>
          <p:nvPr/>
        </p:nvSpPr>
        <p:spPr bwMode="gray">
          <a:xfrm>
            <a:off x="2123728" y="1700808"/>
            <a:ext cx="1728192" cy="1039115"/>
          </a:xfrm>
          <a:custGeom>
            <a:avLst/>
            <a:gdLst>
              <a:gd name="T0" fmla="*/ 1704 w 1705"/>
              <a:gd name="T1" fmla="*/ 0 h 745"/>
              <a:gd name="T2" fmla="*/ 744 w 1705"/>
              <a:gd name="T3" fmla="*/ 0 h 745"/>
              <a:gd name="T4" fmla="*/ 0 w 1705"/>
              <a:gd name="T5" fmla="*/ 744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5" h="745">
                <a:moveTo>
                  <a:pt x="1704" y="0"/>
                </a:moveTo>
                <a:lnTo>
                  <a:pt x="744" y="0"/>
                </a:lnTo>
                <a:lnTo>
                  <a:pt x="0" y="744"/>
                </a:lnTo>
              </a:path>
            </a:pathLst>
          </a:custGeom>
          <a:noFill/>
          <a:ln w="76200" cap="rnd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>
            <a:off x="3851920" y="1340768"/>
            <a:ext cx="4176464" cy="1224136"/>
          </a:xfrm>
          <a:prstGeom prst="rect">
            <a:avLst/>
          </a:prstGeom>
          <a:noFill/>
          <a:ln w="8255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967742" y="1475782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ก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. </a:t>
            </a:r>
            <a:r>
              <a:rPr lang="th-TH" sz="2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ทำ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ตามขั้นตอนที่ 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1- 3 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ของการปลดล็อกซิม 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(Unlock </a:t>
            </a:r>
            <a:r>
              <a:rPr lang="en-US" sz="2800" b="1" dirty="0" err="1">
                <a:latin typeface="TH Baijam" panose="02000506000000020004" pitchFamily="2" charset="-34"/>
                <a:cs typeface="TH Baijam" panose="02000506000000020004" pitchFamily="2" charset="-34"/>
              </a:rPr>
              <a:t>sim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 card)</a:t>
            </a: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4384779" y="2898575"/>
            <a:ext cx="3644214" cy="1584176"/>
          </a:xfrm>
          <a:prstGeom prst="rect">
            <a:avLst/>
          </a:prstGeom>
          <a:noFill/>
          <a:ln w="69850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ตัวเชื่อมต่อตรง 11"/>
          <p:cNvCxnSpPr>
            <a:stCxn id="5" idx="3"/>
            <a:endCxn id="10" idx="1"/>
          </p:cNvCxnSpPr>
          <p:nvPr/>
        </p:nvCxnSpPr>
        <p:spPr bwMode="auto">
          <a:xfrm>
            <a:off x="3554524" y="3690663"/>
            <a:ext cx="830255" cy="0"/>
          </a:xfrm>
          <a:prstGeom prst="line">
            <a:avLst/>
          </a:prstGeom>
          <a:solidFill>
            <a:schemeClr val="accent1"/>
          </a:solidFill>
          <a:ln w="6985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กล่องข้อความ 12"/>
          <p:cNvSpPr txBox="1"/>
          <p:nvPr/>
        </p:nvSpPr>
        <p:spPr>
          <a:xfrm>
            <a:off x="4499992" y="3152054"/>
            <a:ext cx="3356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ข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.  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ในช่อง 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MCC + MNC 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ให้ใส่หมายเลขที่ต้องการล็อก 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1907704" y="4554759"/>
            <a:ext cx="1944216" cy="950740"/>
          </a:xfrm>
          <a:custGeom>
            <a:avLst/>
            <a:gdLst>
              <a:gd name="T0" fmla="*/ 1704 w 1705"/>
              <a:gd name="T1" fmla="*/ 744 h 745"/>
              <a:gd name="T2" fmla="*/ 744 w 1705"/>
              <a:gd name="T3" fmla="*/ 744 h 745"/>
              <a:gd name="T4" fmla="*/ 0 w 1705"/>
              <a:gd name="T5" fmla="*/ 0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5" h="745">
                <a:moveTo>
                  <a:pt x="1704" y="744"/>
                </a:moveTo>
                <a:lnTo>
                  <a:pt x="744" y="744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auto">
          <a:xfrm>
            <a:off x="3851920" y="4869160"/>
            <a:ext cx="3006080" cy="1440160"/>
          </a:xfrm>
          <a:prstGeom prst="rect">
            <a:avLst/>
          </a:prstGeom>
          <a:noFill/>
          <a:ln w="698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3967742" y="5085184"/>
            <a:ext cx="2890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ค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. </a:t>
            </a:r>
            <a:r>
              <a:rPr lang="th-TH" sz="2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ทำ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ตามขั้นตอนที่ 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5 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ถึง </a:t>
            </a:r>
            <a:r>
              <a:rPr lang="en-US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7 </a:t>
            </a: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ของการปลดล็อกซิม</a:t>
            </a:r>
            <a:endParaRPr lang="en-US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733256"/>
            <a:ext cx="107908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339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655638"/>
            <a:ext cx="6553200" cy="563562"/>
          </a:xfrm>
        </p:spPr>
        <p:txBody>
          <a:bodyPr/>
          <a:lstStyle/>
          <a:p>
            <a:r>
              <a:rPr lang="th-TH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บทที่  </a:t>
            </a:r>
            <a:r>
              <a:rPr lang="th-TH" sz="36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9</a:t>
            </a:r>
            <a:r>
              <a:rPr lang="th-TH" sz="3600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6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6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การ</a:t>
            </a:r>
            <a:r>
              <a:rPr lang="th-TH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ใช้งานโทรศัพท์เคลื่อนที่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1089044" y="1237861"/>
            <a:ext cx="5904656" cy="7920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3300">
                  <a:gamma/>
                  <a:tint val="70196"/>
                  <a:invGamma/>
                </a:srgbClr>
              </a:gs>
              <a:gs pos="100000">
                <a:srgbClr val="FF3300"/>
              </a:gs>
            </a:gsLst>
            <a:lin ang="5400000" scaled="1"/>
          </a:gradFill>
          <a:ln w="38100">
            <a:solidFill>
              <a:srgbClr val="F7F4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th-TH" sz="36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การทำงานของเครื่องโทรศัพท์เคลื่อนที่</a:t>
            </a:r>
            <a:endParaRPr lang="en-US" sz="3600" dirty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251520" y="2276872"/>
            <a:ext cx="7632848" cy="122413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66CC"/>
              </a:gs>
              <a:gs pos="100000">
                <a:srgbClr val="FF3399"/>
              </a:gs>
            </a:gsLst>
            <a:lin ang="5400000" scaled="1"/>
          </a:gradFill>
          <a:ln w="38100">
            <a:solidFill>
              <a:srgbClr val="F7F4D5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Gulim" panose="020B0600000101010101" pitchFamily="34" charset="-127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251520" y="3654453"/>
            <a:ext cx="7632848" cy="122413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64C800"/>
              </a:gs>
            </a:gsLst>
            <a:lin ang="5400000" scaled="1"/>
          </a:gradFill>
          <a:ln w="38100">
            <a:solidFill>
              <a:srgbClr val="F7F4D5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Gulim" panose="020B0600000101010101" pitchFamily="34" charset="-127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67544" y="2350331"/>
            <a:ext cx="7201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1. </a:t>
            </a: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โหมด </a:t>
            </a:r>
            <a:r>
              <a:rPr lang="en-US" sz="3200" b="1" dirty="0" err="1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Pwr_off</a:t>
            </a:r>
            <a:r>
              <a:rPr lang="en-US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200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โหมดนี้เป็นโหมดที่มีการจ่ายไฟจากแหล่งจ่ายไฟเข้าเครื่องแล้ว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67544" y="3747931"/>
            <a:ext cx="7201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2. </a:t>
            </a:r>
            <a:r>
              <a:rPr lang="th-TH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โหมด </a:t>
            </a:r>
            <a:r>
              <a:rPr lang="en-US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Pwr_on</a:t>
            </a:r>
            <a:r>
              <a:rPr lang="th-TH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</a:t>
            </a:r>
            <a:r>
              <a:rPr lang="th-TH" sz="2800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เป็น</a:t>
            </a:r>
            <a:r>
              <a:rPr lang="th-TH" sz="2800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โหมดที่มีการจ่ายไฟเข้าตัวเครื่องแล้วและมีการกดสวิชย์ เพื่อให้ </a:t>
            </a:r>
            <a:r>
              <a:rPr lang="en-US" sz="2800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IC Power </a:t>
            </a:r>
            <a:r>
              <a:rPr lang="th-TH" sz="2800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ทำงาน </a:t>
            </a:r>
            <a:r>
              <a:rPr lang="en-US" sz="2800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</a:t>
            </a:r>
            <a:endParaRPr lang="th-TH" sz="2800" dirty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gray">
          <a:xfrm>
            <a:off x="251520" y="5032034"/>
            <a:ext cx="7632848" cy="122413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5400000" scaled="1"/>
          </a:gradFill>
          <a:ln w="38100">
            <a:solidFill>
              <a:srgbClr val="F7F4D5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Gulim" panose="020B0600000101010101" pitchFamily="34" charset="-127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467544" y="5229200"/>
            <a:ext cx="7201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3. </a:t>
            </a:r>
            <a:r>
              <a:rPr lang="th-TH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โหมด </a:t>
            </a:r>
            <a:r>
              <a:rPr lang="en-US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Sleep </a:t>
            </a:r>
            <a:r>
              <a:rPr lang="en-US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mode </a:t>
            </a:r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โหมดนี้จะเกิดได้เครื่องจะต้องเปิดติด</a:t>
            </a:r>
            <a:r>
              <a:rPr lang="th-TH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ก่อน   แล้ว </a:t>
            </a:r>
            <a:r>
              <a:rPr lang="en-US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th-TH" sz="2800" b="1" dirty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3" name="เครื่องหมายบั้ง 12"/>
          <p:cNvSpPr/>
          <p:nvPr/>
        </p:nvSpPr>
        <p:spPr bwMode="auto">
          <a:xfrm rot="5400000">
            <a:off x="3853626" y="1990545"/>
            <a:ext cx="375491" cy="375489"/>
          </a:xfrm>
          <a:prstGeom prst="chevron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627" y="3246554"/>
            <a:ext cx="390178" cy="402371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938" y="4754126"/>
            <a:ext cx="390178" cy="402371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520" y="6200370"/>
            <a:ext cx="755848" cy="6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56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1452593" y="2868600"/>
            <a:ext cx="3407440" cy="120847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 eaLnBrk="0" latinLnBrk="0" hangingPunct="0"/>
            <a:endParaRPr lang="en-US" altLang="ko-KR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634215" y="314557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เริ่มต้นการใช้งาน</a:t>
            </a:r>
            <a:endParaRPr lang="en-US" sz="40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gray">
          <a:xfrm>
            <a:off x="251520" y="476672"/>
            <a:ext cx="3966220" cy="16790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111125" tIns="55563" rIns="111125" bIns="55563" anchor="ctr"/>
          <a:lstStyle>
            <a:lvl1pPr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549275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096963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46238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193925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6511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31083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5655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40227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0" latinLnBrk="0" hangingPunct="0">
              <a:lnSpc>
                <a:spcPct val="90000"/>
              </a:lnSpc>
            </a:pPr>
            <a:endParaRPr lang="en-US" altLang="ko-KR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gray">
          <a:xfrm>
            <a:off x="4860032" y="586015"/>
            <a:ext cx="4139952" cy="2373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111125" tIns="55563" rIns="111125" bIns="55563" anchor="ctr"/>
          <a:lstStyle>
            <a:lvl1pPr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549275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096963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46238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193925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6511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31083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5655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40227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0" latinLnBrk="0" hangingPunct="0">
              <a:lnSpc>
                <a:spcPct val="90000"/>
              </a:lnSpc>
            </a:pPr>
            <a:endParaRPr lang="en-US" altLang="ko-KR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59532" y="586015"/>
            <a:ext cx="3750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</a:t>
            </a:r>
            <a:r>
              <a:rPr lang="en-US" sz="32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.</a:t>
            </a:r>
            <a:r>
              <a:rPr lang="th-TH" sz="32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แบตเตอรี่</a:t>
            </a:r>
            <a:r>
              <a:rPr lang="th-TH" sz="3200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ควรใช้แบตเตอรี่ และอุปกรณ์ชาร์จที่ผ่านการรับรองจากทางบริษัท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5093804" y="599360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2. </a:t>
            </a:r>
            <a:r>
              <a:rPr lang="th-TH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วิธีการ</a:t>
            </a:r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ประกอบซิม</a:t>
            </a:r>
            <a:r>
              <a:rPr lang="th-TH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การ์ด </a:t>
            </a:r>
          </a:p>
          <a:p>
            <a:pPr algn="l"/>
            <a:r>
              <a:rPr lang="th-TH" sz="28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ปิด</a:t>
            </a:r>
            <a:r>
              <a:rPr lang="th-TH" sz="2800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เครื่อง และนำแบตเตอรี่ออกมาใส่ และเลื่อนซิมการ์ดเข้าไปในช่องใส่ซิมการ์ดโดยให้โลหะสัมผัสกับส่วนโลหะของเครื่อง</a:t>
            </a:r>
            <a:endParaRPr lang="en-US" sz="2800" dirty="0">
              <a:solidFill>
                <a:schemeClr val="accent3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th-TH" sz="28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  </a:t>
            </a:r>
            <a:endParaRPr lang="th-TH" sz="28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gray">
          <a:xfrm>
            <a:off x="153244" y="2428022"/>
            <a:ext cx="1296144" cy="644634"/>
          </a:xfrm>
          <a:custGeom>
            <a:avLst/>
            <a:gdLst>
              <a:gd name="T0" fmla="*/ 1945 w 2061"/>
              <a:gd name="T1" fmla="*/ 1496 h 1497"/>
              <a:gd name="T2" fmla="*/ 1823 w 2061"/>
              <a:gd name="T3" fmla="*/ 1496 h 1497"/>
              <a:gd name="T4" fmla="*/ 1695 w 2061"/>
              <a:gd name="T5" fmla="*/ 1482 h 1497"/>
              <a:gd name="T6" fmla="*/ 1576 w 2061"/>
              <a:gd name="T7" fmla="*/ 1456 h 1497"/>
              <a:gd name="T8" fmla="*/ 1438 w 2061"/>
              <a:gd name="T9" fmla="*/ 1413 h 1497"/>
              <a:gd name="T10" fmla="*/ 1306 w 2061"/>
              <a:gd name="T11" fmla="*/ 1355 h 1497"/>
              <a:gd name="T12" fmla="*/ 1169 w 2061"/>
              <a:gd name="T13" fmla="*/ 1272 h 1497"/>
              <a:gd name="T14" fmla="*/ 1044 w 2061"/>
              <a:gd name="T15" fmla="*/ 1185 h 1497"/>
              <a:gd name="T16" fmla="*/ 926 w 2061"/>
              <a:gd name="T17" fmla="*/ 1099 h 1497"/>
              <a:gd name="T18" fmla="*/ 807 w 2061"/>
              <a:gd name="T19" fmla="*/ 1001 h 1497"/>
              <a:gd name="T20" fmla="*/ 694 w 2061"/>
              <a:gd name="T21" fmla="*/ 893 h 1497"/>
              <a:gd name="T22" fmla="*/ 584 w 2061"/>
              <a:gd name="T23" fmla="*/ 770 h 1497"/>
              <a:gd name="T24" fmla="*/ 494 w 2061"/>
              <a:gd name="T25" fmla="*/ 643 h 1497"/>
              <a:gd name="T26" fmla="*/ 434 w 2061"/>
              <a:gd name="T27" fmla="*/ 528 h 1497"/>
              <a:gd name="T28" fmla="*/ 60 w 2061"/>
              <a:gd name="T29" fmla="*/ 564 h 1497"/>
              <a:gd name="T30" fmla="*/ 187 w 2061"/>
              <a:gd name="T31" fmla="*/ 484 h 1497"/>
              <a:gd name="T32" fmla="*/ 277 w 2061"/>
              <a:gd name="T33" fmla="*/ 419 h 1497"/>
              <a:gd name="T34" fmla="*/ 352 w 2061"/>
              <a:gd name="T35" fmla="*/ 351 h 1497"/>
              <a:gd name="T36" fmla="*/ 422 w 2061"/>
              <a:gd name="T37" fmla="*/ 267 h 1497"/>
              <a:gd name="T38" fmla="*/ 507 w 2061"/>
              <a:gd name="T39" fmla="*/ 159 h 1497"/>
              <a:gd name="T40" fmla="*/ 587 w 2061"/>
              <a:gd name="T41" fmla="*/ 54 h 1497"/>
              <a:gd name="T42" fmla="*/ 652 w 2061"/>
              <a:gd name="T43" fmla="*/ 22 h 1497"/>
              <a:gd name="T44" fmla="*/ 722 w 2061"/>
              <a:gd name="T45" fmla="*/ 72 h 1497"/>
              <a:gd name="T46" fmla="*/ 809 w 2061"/>
              <a:gd name="T47" fmla="*/ 123 h 1497"/>
              <a:gd name="T48" fmla="*/ 886 w 2061"/>
              <a:gd name="T49" fmla="*/ 159 h 1497"/>
              <a:gd name="T50" fmla="*/ 979 w 2061"/>
              <a:gd name="T51" fmla="*/ 195 h 1497"/>
              <a:gd name="T52" fmla="*/ 1069 w 2061"/>
              <a:gd name="T53" fmla="*/ 231 h 1497"/>
              <a:gd name="T54" fmla="*/ 1159 w 2061"/>
              <a:gd name="T55" fmla="*/ 257 h 1497"/>
              <a:gd name="T56" fmla="*/ 1243 w 2061"/>
              <a:gd name="T57" fmla="*/ 285 h 1497"/>
              <a:gd name="T58" fmla="*/ 1358 w 2061"/>
              <a:gd name="T59" fmla="*/ 311 h 1497"/>
              <a:gd name="T60" fmla="*/ 936 w 2061"/>
              <a:gd name="T61" fmla="*/ 510 h 1497"/>
              <a:gd name="T62" fmla="*/ 1036 w 2061"/>
              <a:gd name="T63" fmla="*/ 697 h 1497"/>
              <a:gd name="T64" fmla="*/ 1111 w 2061"/>
              <a:gd name="T65" fmla="*/ 806 h 1497"/>
              <a:gd name="T66" fmla="*/ 1221 w 2061"/>
              <a:gd name="T67" fmla="*/ 954 h 1497"/>
              <a:gd name="T68" fmla="*/ 1313 w 2061"/>
              <a:gd name="T69" fmla="*/ 1066 h 1497"/>
              <a:gd name="T70" fmla="*/ 1388 w 2061"/>
              <a:gd name="T71" fmla="*/ 1153 h 1497"/>
              <a:gd name="T72" fmla="*/ 1483 w 2061"/>
              <a:gd name="T73" fmla="*/ 1239 h 1497"/>
              <a:gd name="T74" fmla="*/ 1581 w 2061"/>
              <a:gd name="T75" fmla="*/ 1312 h 1497"/>
              <a:gd name="T76" fmla="*/ 1695 w 2061"/>
              <a:gd name="T77" fmla="*/ 1370 h 1497"/>
              <a:gd name="T78" fmla="*/ 1820 w 2061"/>
              <a:gd name="T79" fmla="*/ 1413 h 1497"/>
              <a:gd name="T80" fmla="*/ 1950 w 2061"/>
              <a:gd name="T81" fmla="*/ 1453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1" h="1497">
                <a:moveTo>
                  <a:pt x="2060" y="1482"/>
                </a:moveTo>
                <a:lnTo>
                  <a:pt x="1945" y="1496"/>
                </a:lnTo>
                <a:lnTo>
                  <a:pt x="1890" y="1496"/>
                </a:lnTo>
                <a:lnTo>
                  <a:pt x="1823" y="1496"/>
                </a:lnTo>
                <a:lnTo>
                  <a:pt x="1760" y="1489"/>
                </a:lnTo>
                <a:lnTo>
                  <a:pt x="1695" y="1482"/>
                </a:lnTo>
                <a:lnTo>
                  <a:pt x="1633" y="1471"/>
                </a:lnTo>
                <a:lnTo>
                  <a:pt x="1576" y="1456"/>
                </a:lnTo>
                <a:lnTo>
                  <a:pt x="1513" y="1442"/>
                </a:lnTo>
                <a:lnTo>
                  <a:pt x="1438" y="1413"/>
                </a:lnTo>
                <a:lnTo>
                  <a:pt x="1371" y="1380"/>
                </a:lnTo>
                <a:lnTo>
                  <a:pt x="1306" y="1355"/>
                </a:lnTo>
                <a:lnTo>
                  <a:pt x="1236" y="1315"/>
                </a:lnTo>
                <a:lnTo>
                  <a:pt x="1169" y="1272"/>
                </a:lnTo>
                <a:lnTo>
                  <a:pt x="1101" y="1229"/>
                </a:lnTo>
                <a:lnTo>
                  <a:pt x="1044" y="1185"/>
                </a:lnTo>
                <a:lnTo>
                  <a:pt x="981" y="1142"/>
                </a:lnTo>
                <a:lnTo>
                  <a:pt x="926" y="1099"/>
                </a:lnTo>
                <a:lnTo>
                  <a:pt x="866" y="1052"/>
                </a:lnTo>
                <a:lnTo>
                  <a:pt x="807" y="1001"/>
                </a:lnTo>
                <a:lnTo>
                  <a:pt x="747" y="943"/>
                </a:lnTo>
                <a:lnTo>
                  <a:pt x="694" y="893"/>
                </a:lnTo>
                <a:lnTo>
                  <a:pt x="637" y="827"/>
                </a:lnTo>
                <a:lnTo>
                  <a:pt x="584" y="770"/>
                </a:lnTo>
                <a:lnTo>
                  <a:pt x="537" y="708"/>
                </a:lnTo>
                <a:lnTo>
                  <a:pt x="494" y="643"/>
                </a:lnTo>
                <a:lnTo>
                  <a:pt x="462" y="585"/>
                </a:lnTo>
                <a:lnTo>
                  <a:pt x="434" y="528"/>
                </a:lnTo>
                <a:lnTo>
                  <a:pt x="0" y="611"/>
                </a:lnTo>
                <a:lnTo>
                  <a:pt x="60" y="564"/>
                </a:lnTo>
                <a:lnTo>
                  <a:pt x="132" y="520"/>
                </a:lnTo>
                <a:lnTo>
                  <a:pt x="187" y="484"/>
                </a:lnTo>
                <a:lnTo>
                  <a:pt x="232" y="455"/>
                </a:lnTo>
                <a:lnTo>
                  <a:pt x="277" y="419"/>
                </a:lnTo>
                <a:lnTo>
                  <a:pt x="315" y="387"/>
                </a:lnTo>
                <a:lnTo>
                  <a:pt x="352" y="351"/>
                </a:lnTo>
                <a:lnTo>
                  <a:pt x="385" y="307"/>
                </a:lnTo>
                <a:lnTo>
                  <a:pt x="422" y="267"/>
                </a:lnTo>
                <a:lnTo>
                  <a:pt x="464" y="213"/>
                </a:lnTo>
                <a:lnTo>
                  <a:pt x="507" y="159"/>
                </a:lnTo>
                <a:lnTo>
                  <a:pt x="544" y="112"/>
                </a:lnTo>
                <a:lnTo>
                  <a:pt x="587" y="54"/>
                </a:lnTo>
                <a:lnTo>
                  <a:pt x="619" y="0"/>
                </a:lnTo>
                <a:lnTo>
                  <a:pt x="652" y="22"/>
                </a:lnTo>
                <a:lnTo>
                  <a:pt x="687" y="51"/>
                </a:lnTo>
                <a:lnTo>
                  <a:pt x="722" y="72"/>
                </a:lnTo>
                <a:lnTo>
                  <a:pt x="764" y="98"/>
                </a:lnTo>
                <a:lnTo>
                  <a:pt x="809" y="123"/>
                </a:lnTo>
                <a:lnTo>
                  <a:pt x="849" y="145"/>
                </a:lnTo>
                <a:lnTo>
                  <a:pt x="886" y="159"/>
                </a:lnTo>
                <a:lnTo>
                  <a:pt x="931" y="181"/>
                </a:lnTo>
                <a:lnTo>
                  <a:pt x="979" y="195"/>
                </a:lnTo>
                <a:lnTo>
                  <a:pt x="1026" y="213"/>
                </a:lnTo>
                <a:lnTo>
                  <a:pt x="1069" y="231"/>
                </a:lnTo>
                <a:lnTo>
                  <a:pt x="1111" y="246"/>
                </a:lnTo>
                <a:lnTo>
                  <a:pt x="1159" y="257"/>
                </a:lnTo>
                <a:lnTo>
                  <a:pt x="1201" y="271"/>
                </a:lnTo>
                <a:lnTo>
                  <a:pt x="1243" y="285"/>
                </a:lnTo>
                <a:lnTo>
                  <a:pt x="1291" y="300"/>
                </a:lnTo>
                <a:lnTo>
                  <a:pt x="1358" y="311"/>
                </a:lnTo>
                <a:lnTo>
                  <a:pt x="906" y="423"/>
                </a:lnTo>
                <a:lnTo>
                  <a:pt x="936" y="510"/>
                </a:lnTo>
                <a:lnTo>
                  <a:pt x="974" y="575"/>
                </a:lnTo>
                <a:lnTo>
                  <a:pt x="1036" y="697"/>
                </a:lnTo>
                <a:lnTo>
                  <a:pt x="1074" y="752"/>
                </a:lnTo>
                <a:lnTo>
                  <a:pt x="1111" y="806"/>
                </a:lnTo>
                <a:lnTo>
                  <a:pt x="1179" y="900"/>
                </a:lnTo>
                <a:lnTo>
                  <a:pt x="1221" y="954"/>
                </a:lnTo>
                <a:lnTo>
                  <a:pt x="1268" y="1019"/>
                </a:lnTo>
                <a:lnTo>
                  <a:pt x="1313" y="1066"/>
                </a:lnTo>
                <a:lnTo>
                  <a:pt x="1351" y="1109"/>
                </a:lnTo>
                <a:lnTo>
                  <a:pt x="1388" y="1153"/>
                </a:lnTo>
                <a:lnTo>
                  <a:pt x="1433" y="1196"/>
                </a:lnTo>
                <a:lnTo>
                  <a:pt x="1483" y="1239"/>
                </a:lnTo>
                <a:lnTo>
                  <a:pt x="1531" y="1272"/>
                </a:lnTo>
                <a:lnTo>
                  <a:pt x="1581" y="1312"/>
                </a:lnTo>
                <a:lnTo>
                  <a:pt x="1641" y="1344"/>
                </a:lnTo>
                <a:lnTo>
                  <a:pt x="1695" y="1370"/>
                </a:lnTo>
                <a:lnTo>
                  <a:pt x="1760" y="1391"/>
                </a:lnTo>
                <a:lnTo>
                  <a:pt x="1820" y="1413"/>
                </a:lnTo>
                <a:lnTo>
                  <a:pt x="1883" y="1435"/>
                </a:lnTo>
                <a:lnTo>
                  <a:pt x="1950" y="1453"/>
                </a:lnTo>
                <a:lnTo>
                  <a:pt x="2060" y="1482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" name="Freeform 2"/>
          <p:cNvSpPr>
            <a:spLocks/>
          </p:cNvSpPr>
          <p:nvPr/>
        </p:nvSpPr>
        <p:spPr bwMode="gray">
          <a:xfrm>
            <a:off x="4964330" y="3031381"/>
            <a:ext cx="1639733" cy="570355"/>
          </a:xfrm>
          <a:custGeom>
            <a:avLst/>
            <a:gdLst>
              <a:gd name="T0" fmla="*/ 112 w 2061"/>
              <a:gd name="T1" fmla="*/ 1555 h 1556"/>
              <a:gd name="T2" fmla="*/ 237 w 2061"/>
              <a:gd name="T3" fmla="*/ 1555 h 1556"/>
              <a:gd name="T4" fmla="*/ 365 w 2061"/>
              <a:gd name="T5" fmla="*/ 1544 h 1556"/>
              <a:gd name="T6" fmla="*/ 484 w 2061"/>
              <a:gd name="T7" fmla="*/ 1519 h 1556"/>
              <a:gd name="T8" fmla="*/ 622 w 2061"/>
              <a:gd name="T9" fmla="*/ 1472 h 1556"/>
              <a:gd name="T10" fmla="*/ 754 w 2061"/>
              <a:gd name="T11" fmla="*/ 1410 h 1556"/>
              <a:gd name="T12" fmla="*/ 891 w 2061"/>
              <a:gd name="T13" fmla="*/ 1324 h 1556"/>
              <a:gd name="T14" fmla="*/ 1016 w 2061"/>
              <a:gd name="T15" fmla="*/ 1233 h 1556"/>
              <a:gd name="T16" fmla="*/ 1134 w 2061"/>
              <a:gd name="T17" fmla="*/ 1143 h 1556"/>
              <a:gd name="T18" fmla="*/ 1253 w 2061"/>
              <a:gd name="T19" fmla="*/ 1041 h 1556"/>
              <a:gd name="T20" fmla="*/ 1366 w 2061"/>
              <a:gd name="T21" fmla="*/ 929 h 1556"/>
              <a:gd name="T22" fmla="*/ 1476 w 2061"/>
              <a:gd name="T23" fmla="*/ 799 h 1556"/>
              <a:gd name="T24" fmla="*/ 1566 w 2061"/>
              <a:gd name="T25" fmla="*/ 665 h 1556"/>
              <a:gd name="T26" fmla="*/ 1626 w 2061"/>
              <a:gd name="T27" fmla="*/ 546 h 1556"/>
              <a:gd name="T28" fmla="*/ 1993 w 2061"/>
              <a:gd name="T29" fmla="*/ 586 h 1556"/>
              <a:gd name="T30" fmla="*/ 1875 w 2061"/>
              <a:gd name="T31" fmla="*/ 506 h 1556"/>
              <a:gd name="T32" fmla="*/ 1785 w 2061"/>
              <a:gd name="T33" fmla="*/ 427 h 1556"/>
              <a:gd name="T34" fmla="*/ 1713 w 2061"/>
              <a:gd name="T35" fmla="*/ 354 h 1556"/>
              <a:gd name="T36" fmla="*/ 1638 w 2061"/>
              <a:gd name="T37" fmla="*/ 275 h 1556"/>
              <a:gd name="T38" fmla="*/ 1551 w 2061"/>
              <a:gd name="T39" fmla="*/ 166 h 1556"/>
              <a:gd name="T40" fmla="*/ 1473 w 2061"/>
              <a:gd name="T41" fmla="*/ 51 h 1556"/>
              <a:gd name="T42" fmla="*/ 1408 w 2061"/>
              <a:gd name="T43" fmla="*/ 18 h 1556"/>
              <a:gd name="T44" fmla="*/ 1338 w 2061"/>
              <a:gd name="T45" fmla="*/ 72 h 1556"/>
              <a:gd name="T46" fmla="*/ 1251 w 2061"/>
              <a:gd name="T47" fmla="*/ 127 h 1556"/>
              <a:gd name="T48" fmla="*/ 1174 w 2061"/>
              <a:gd name="T49" fmla="*/ 163 h 1556"/>
              <a:gd name="T50" fmla="*/ 1084 w 2061"/>
              <a:gd name="T51" fmla="*/ 199 h 1556"/>
              <a:gd name="T52" fmla="*/ 991 w 2061"/>
              <a:gd name="T53" fmla="*/ 235 h 1556"/>
              <a:gd name="T54" fmla="*/ 901 w 2061"/>
              <a:gd name="T55" fmla="*/ 264 h 1556"/>
              <a:gd name="T56" fmla="*/ 817 w 2061"/>
              <a:gd name="T57" fmla="*/ 293 h 1556"/>
              <a:gd name="T58" fmla="*/ 704 w 2061"/>
              <a:gd name="T59" fmla="*/ 318 h 1556"/>
              <a:gd name="T60" fmla="*/ 1124 w 2061"/>
              <a:gd name="T61" fmla="*/ 528 h 1556"/>
              <a:gd name="T62" fmla="*/ 1024 w 2061"/>
              <a:gd name="T63" fmla="*/ 720 h 1556"/>
              <a:gd name="T64" fmla="*/ 949 w 2061"/>
              <a:gd name="T65" fmla="*/ 839 h 1556"/>
              <a:gd name="T66" fmla="*/ 839 w 2061"/>
              <a:gd name="T67" fmla="*/ 991 h 1556"/>
              <a:gd name="T68" fmla="*/ 747 w 2061"/>
              <a:gd name="T69" fmla="*/ 1110 h 1556"/>
              <a:gd name="T70" fmla="*/ 672 w 2061"/>
              <a:gd name="T71" fmla="*/ 1201 h 1556"/>
              <a:gd name="T72" fmla="*/ 577 w 2061"/>
              <a:gd name="T73" fmla="*/ 1291 h 1556"/>
              <a:gd name="T74" fmla="*/ 479 w 2061"/>
              <a:gd name="T75" fmla="*/ 1363 h 1556"/>
              <a:gd name="T76" fmla="*/ 365 w 2061"/>
              <a:gd name="T77" fmla="*/ 1425 h 1556"/>
              <a:gd name="T78" fmla="*/ 240 w 2061"/>
              <a:gd name="T79" fmla="*/ 1472 h 1556"/>
              <a:gd name="T80" fmla="*/ 107 w 2061"/>
              <a:gd name="T81" fmla="*/ 1515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1" h="1556">
                <a:moveTo>
                  <a:pt x="0" y="1544"/>
                </a:moveTo>
                <a:lnTo>
                  <a:pt x="112" y="1555"/>
                </a:lnTo>
                <a:lnTo>
                  <a:pt x="170" y="1555"/>
                </a:lnTo>
                <a:lnTo>
                  <a:pt x="237" y="1555"/>
                </a:lnTo>
                <a:lnTo>
                  <a:pt x="300" y="1551"/>
                </a:lnTo>
                <a:lnTo>
                  <a:pt x="365" y="1544"/>
                </a:lnTo>
                <a:lnTo>
                  <a:pt x="427" y="1533"/>
                </a:lnTo>
                <a:lnTo>
                  <a:pt x="484" y="1519"/>
                </a:lnTo>
                <a:lnTo>
                  <a:pt x="547" y="1501"/>
                </a:lnTo>
                <a:lnTo>
                  <a:pt x="622" y="1472"/>
                </a:lnTo>
                <a:lnTo>
                  <a:pt x="689" y="1439"/>
                </a:lnTo>
                <a:lnTo>
                  <a:pt x="754" y="1410"/>
                </a:lnTo>
                <a:lnTo>
                  <a:pt x="824" y="1371"/>
                </a:lnTo>
                <a:lnTo>
                  <a:pt x="891" y="1324"/>
                </a:lnTo>
                <a:lnTo>
                  <a:pt x="959" y="1280"/>
                </a:lnTo>
                <a:lnTo>
                  <a:pt x="1016" y="1233"/>
                </a:lnTo>
                <a:lnTo>
                  <a:pt x="1081" y="1190"/>
                </a:lnTo>
                <a:lnTo>
                  <a:pt x="1134" y="1143"/>
                </a:lnTo>
                <a:lnTo>
                  <a:pt x="1194" y="1092"/>
                </a:lnTo>
                <a:lnTo>
                  <a:pt x="1253" y="1041"/>
                </a:lnTo>
                <a:lnTo>
                  <a:pt x="1313" y="980"/>
                </a:lnTo>
                <a:lnTo>
                  <a:pt x="1366" y="929"/>
                </a:lnTo>
                <a:lnTo>
                  <a:pt x="1423" y="861"/>
                </a:lnTo>
                <a:lnTo>
                  <a:pt x="1476" y="799"/>
                </a:lnTo>
                <a:lnTo>
                  <a:pt x="1523" y="734"/>
                </a:lnTo>
                <a:lnTo>
                  <a:pt x="1566" y="665"/>
                </a:lnTo>
                <a:lnTo>
                  <a:pt x="1598" y="608"/>
                </a:lnTo>
                <a:lnTo>
                  <a:pt x="1626" y="546"/>
                </a:lnTo>
                <a:lnTo>
                  <a:pt x="2060" y="629"/>
                </a:lnTo>
                <a:lnTo>
                  <a:pt x="1993" y="586"/>
                </a:lnTo>
                <a:lnTo>
                  <a:pt x="1940" y="546"/>
                </a:lnTo>
                <a:lnTo>
                  <a:pt x="1875" y="506"/>
                </a:lnTo>
                <a:lnTo>
                  <a:pt x="1828" y="467"/>
                </a:lnTo>
                <a:lnTo>
                  <a:pt x="1785" y="427"/>
                </a:lnTo>
                <a:lnTo>
                  <a:pt x="1748" y="398"/>
                </a:lnTo>
                <a:lnTo>
                  <a:pt x="1713" y="354"/>
                </a:lnTo>
                <a:lnTo>
                  <a:pt x="1675" y="318"/>
                </a:lnTo>
                <a:lnTo>
                  <a:pt x="1638" y="275"/>
                </a:lnTo>
                <a:lnTo>
                  <a:pt x="1596" y="221"/>
                </a:lnTo>
                <a:lnTo>
                  <a:pt x="1551" y="166"/>
                </a:lnTo>
                <a:lnTo>
                  <a:pt x="1513" y="112"/>
                </a:lnTo>
                <a:lnTo>
                  <a:pt x="1473" y="51"/>
                </a:lnTo>
                <a:lnTo>
                  <a:pt x="1441" y="0"/>
                </a:lnTo>
                <a:lnTo>
                  <a:pt x="1408" y="18"/>
                </a:lnTo>
                <a:lnTo>
                  <a:pt x="1373" y="47"/>
                </a:lnTo>
                <a:lnTo>
                  <a:pt x="1338" y="72"/>
                </a:lnTo>
                <a:lnTo>
                  <a:pt x="1296" y="98"/>
                </a:lnTo>
                <a:lnTo>
                  <a:pt x="1251" y="127"/>
                </a:lnTo>
                <a:lnTo>
                  <a:pt x="1211" y="145"/>
                </a:lnTo>
                <a:lnTo>
                  <a:pt x="1174" y="163"/>
                </a:lnTo>
                <a:lnTo>
                  <a:pt x="1129" y="184"/>
                </a:lnTo>
                <a:lnTo>
                  <a:pt x="1084" y="199"/>
                </a:lnTo>
                <a:lnTo>
                  <a:pt x="1034" y="221"/>
                </a:lnTo>
                <a:lnTo>
                  <a:pt x="991" y="235"/>
                </a:lnTo>
                <a:lnTo>
                  <a:pt x="949" y="253"/>
                </a:lnTo>
                <a:lnTo>
                  <a:pt x="901" y="264"/>
                </a:lnTo>
                <a:lnTo>
                  <a:pt x="859" y="278"/>
                </a:lnTo>
                <a:lnTo>
                  <a:pt x="817" y="293"/>
                </a:lnTo>
                <a:lnTo>
                  <a:pt x="769" y="307"/>
                </a:lnTo>
                <a:lnTo>
                  <a:pt x="704" y="318"/>
                </a:lnTo>
                <a:lnTo>
                  <a:pt x="1154" y="438"/>
                </a:lnTo>
                <a:lnTo>
                  <a:pt x="1124" y="528"/>
                </a:lnTo>
                <a:lnTo>
                  <a:pt x="1089" y="597"/>
                </a:lnTo>
                <a:lnTo>
                  <a:pt x="1024" y="720"/>
                </a:lnTo>
                <a:lnTo>
                  <a:pt x="986" y="781"/>
                </a:lnTo>
                <a:lnTo>
                  <a:pt x="949" y="839"/>
                </a:lnTo>
                <a:lnTo>
                  <a:pt x="881" y="933"/>
                </a:lnTo>
                <a:lnTo>
                  <a:pt x="839" y="991"/>
                </a:lnTo>
                <a:lnTo>
                  <a:pt x="792" y="1060"/>
                </a:lnTo>
                <a:lnTo>
                  <a:pt x="747" y="1110"/>
                </a:lnTo>
                <a:lnTo>
                  <a:pt x="709" y="1154"/>
                </a:lnTo>
                <a:lnTo>
                  <a:pt x="672" y="1201"/>
                </a:lnTo>
                <a:lnTo>
                  <a:pt x="627" y="1244"/>
                </a:lnTo>
                <a:lnTo>
                  <a:pt x="577" y="1291"/>
                </a:lnTo>
                <a:lnTo>
                  <a:pt x="529" y="1324"/>
                </a:lnTo>
                <a:lnTo>
                  <a:pt x="479" y="1363"/>
                </a:lnTo>
                <a:lnTo>
                  <a:pt x="419" y="1400"/>
                </a:lnTo>
                <a:lnTo>
                  <a:pt x="365" y="1425"/>
                </a:lnTo>
                <a:lnTo>
                  <a:pt x="300" y="1450"/>
                </a:lnTo>
                <a:lnTo>
                  <a:pt x="240" y="1472"/>
                </a:lnTo>
                <a:lnTo>
                  <a:pt x="177" y="1494"/>
                </a:lnTo>
                <a:lnTo>
                  <a:pt x="107" y="1515"/>
                </a:lnTo>
                <a:lnTo>
                  <a:pt x="0" y="1544"/>
                </a:lnTo>
              </a:path>
            </a:pathLst>
          </a:custGeom>
          <a:gradFill rotWithShape="0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161560" y="4441722"/>
            <a:ext cx="4266424" cy="22951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111125" tIns="55563" rIns="111125" bIns="55563" anchor="ctr"/>
          <a:lstStyle>
            <a:lvl1pPr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549275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096963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46238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193925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6511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31083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5655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40227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0" latinLnBrk="0" hangingPunct="0">
              <a:lnSpc>
                <a:spcPct val="90000"/>
              </a:lnSpc>
            </a:pPr>
            <a:endParaRPr lang="en-US" altLang="ko-KR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153244" y="4490120"/>
            <a:ext cx="42747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3.</a:t>
            </a:r>
            <a:r>
              <a:rPr lang="th-TH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วิธีการ</a:t>
            </a:r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ประกอบ</a:t>
            </a:r>
            <a:r>
              <a:rPr lang="th-TH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การ์ดหน่วยความจำ </a:t>
            </a:r>
          </a:p>
          <a:p>
            <a:pPr algn="l"/>
            <a:r>
              <a:rPr lang="th-TH" sz="28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ปิด</a:t>
            </a:r>
            <a:r>
              <a:rPr lang="th-TH" sz="2800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เครื่อง และนำแบตเตอรี่ออกมาเปิด</a:t>
            </a:r>
            <a:r>
              <a:rPr lang="th-TH" sz="28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ช่องใส การ์ด </a:t>
            </a:r>
            <a:r>
              <a:rPr lang="th-TH" sz="2800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และเลื่อนการ์ดเข้าไปในช่องโดยให้ผิวโลหะด้านล่างสัมผัสกับส่วน</a:t>
            </a:r>
            <a:r>
              <a:rPr lang="th-TH" sz="28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โลหะ          	ของ</a:t>
            </a:r>
            <a:r>
              <a:rPr lang="th-TH" sz="2800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เครื่อง</a:t>
            </a:r>
            <a:endParaRPr lang="en-US" sz="2800" dirty="0">
              <a:solidFill>
                <a:schemeClr val="accent3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7" name="Freeform 4"/>
          <p:cNvSpPr>
            <a:spLocks/>
          </p:cNvSpPr>
          <p:nvPr/>
        </p:nvSpPr>
        <p:spPr bwMode="gray">
          <a:xfrm>
            <a:off x="230566" y="3715933"/>
            <a:ext cx="1218822" cy="637946"/>
          </a:xfrm>
          <a:custGeom>
            <a:avLst/>
            <a:gdLst>
              <a:gd name="T0" fmla="*/ 1947 w 2063"/>
              <a:gd name="T1" fmla="*/ 0 h 1556"/>
              <a:gd name="T2" fmla="*/ 1825 w 2063"/>
              <a:gd name="T3" fmla="*/ 0 h 1556"/>
              <a:gd name="T4" fmla="*/ 1698 w 2063"/>
              <a:gd name="T5" fmla="*/ 11 h 1556"/>
              <a:gd name="T6" fmla="*/ 1578 w 2063"/>
              <a:gd name="T7" fmla="*/ 40 h 1556"/>
              <a:gd name="T8" fmla="*/ 1438 w 2063"/>
              <a:gd name="T9" fmla="*/ 83 h 1556"/>
              <a:gd name="T10" fmla="*/ 1308 w 2063"/>
              <a:gd name="T11" fmla="*/ 148 h 1556"/>
              <a:gd name="T12" fmla="*/ 1168 w 2063"/>
              <a:gd name="T13" fmla="*/ 231 h 1556"/>
              <a:gd name="T14" fmla="*/ 1046 w 2063"/>
              <a:gd name="T15" fmla="*/ 322 h 1556"/>
              <a:gd name="T16" fmla="*/ 926 w 2063"/>
              <a:gd name="T17" fmla="*/ 412 h 1556"/>
              <a:gd name="T18" fmla="*/ 806 w 2063"/>
              <a:gd name="T19" fmla="*/ 514 h 1556"/>
              <a:gd name="T20" fmla="*/ 694 w 2063"/>
              <a:gd name="T21" fmla="*/ 629 h 1556"/>
              <a:gd name="T22" fmla="*/ 587 w 2063"/>
              <a:gd name="T23" fmla="*/ 759 h 1556"/>
              <a:gd name="T24" fmla="*/ 497 w 2063"/>
              <a:gd name="T25" fmla="*/ 893 h 1556"/>
              <a:gd name="T26" fmla="*/ 437 w 2063"/>
              <a:gd name="T27" fmla="*/ 1013 h 1556"/>
              <a:gd name="T28" fmla="*/ 70 w 2063"/>
              <a:gd name="T29" fmla="*/ 973 h 1556"/>
              <a:gd name="T30" fmla="*/ 185 w 2063"/>
              <a:gd name="T31" fmla="*/ 1052 h 1556"/>
              <a:gd name="T32" fmla="*/ 275 w 2063"/>
              <a:gd name="T33" fmla="*/ 1128 h 1556"/>
              <a:gd name="T34" fmla="*/ 349 w 2063"/>
              <a:gd name="T35" fmla="*/ 1201 h 1556"/>
              <a:gd name="T36" fmla="*/ 424 w 2063"/>
              <a:gd name="T37" fmla="*/ 1284 h 1556"/>
              <a:gd name="T38" fmla="*/ 512 w 2063"/>
              <a:gd name="T39" fmla="*/ 1392 h 1556"/>
              <a:gd name="T40" fmla="*/ 589 w 2063"/>
              <a:gd name="T41" fmla="*/ 1504 h 1556"/>
              <a:gd name="T42" fmla="*/ 654 w 2063"/>
              <a:gd name="T43" fmla="*/ 1537 h 1556"/>
              <a:gd name="T44" fmla="*/ 724 w 2063"/>
              <a:gd name="T45" fmla="*/ 1486 h 1556"/>
              <a:gd name="T46" fmla="*/ 809 w 2063"/>
              <a:gd name="T47" fmla="*/ 1432 h 1556"/>
              <a:gd name="T48" fmla="*/ 889 w 2063"/>
              <a:gd name="T49" fmla="*/ 1396 h 1556"/>
              <a:gd name="T50" fmla="*/ 979 w 2063"/>
              <a:gd name="T51" fmla="*/ 1356 h 1556"/>
              <a:gd name="T52" fmla="*/ 1071 w 2063"/>
              <a:gd name="T53" fmla="*/ 1320 h 1556"/>
              <a:gd name="T54" fmla="*/ 1158 w 2063"/>
              <a:gd name="T55" fmla="*/ 1291 h 1556"/>
              <a:gd name="T56" fmla="*/ 1243 w 2063"/>
              <a:gd name="T57" fmla="*/ 1266 h 1556"/>
              <a:gd name="T58" fmla="*/ 1356 w 2063"/>
              <a:gd name="T59" fmla="*/ 1237 h 1556"/>
              <a:gd name="T60" fmla="*/ 939 w 2063"/>
              <a:gd name="T61" fmla="*/ 1027 h 1556"/>
              <a:gd name="T62" fmla="*/ 1038 w 2063"/>
              <a:gd name="T63" fmla="*/ 835 h 1556"/>
              <a:gd name="T64" fmla="*/ 1113 w 2063"/>
              <a:gd name="T65" fmla="*/ 720 h 1556"/>
              <a:gd name="T66" fmla="*/ 1221 w 2063"/>
              <a:gd name="T67" fmla="*/ 568 h 1556"/>
              <a:gd name="T68" fmla="*/ 1316 w 2063"/>
              <a:gd name="T69" fmla="*/ 448 h 1556"/>
              <a:gd name="T70" fmla="*/ 1390 w 2063"/>
              <a:gd name="T71" fmla="*/ 358 h 1556"/>
              <a:gd name="T72" fmla="*/ 1483 w 2063"/>
              <a:gd name="T73" fmla="*/ 268 h 1556"/>
              <a:gd name="T74" fmla="*/ 1580 w 2063"/>
              <a:gd name="T75" fmla="*/ 192 h 1556"/>
              <a:gd name="T76" fmla="*/ 1698 w 2063"/>
              <a:gd name="T77" fmla="*/ 130 h 1556"/>
              <a:gd name="T78" fmla="*/ 1820 w 2063"/>
              <a:gd name="T79" fmla="*/ 83 h 1556"/>
              <a:gd name="T80" fmla="*/ 1952 w 2063"/>
              <a:gd name="T81" fmla="*/ 43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3" h="1556">
                <a:moveTo>
                  <a:pt x="2062" y="11"/>
                </a:moveTo>
                <a:lnTo>
                  <a:pt x="1947" y="0"/>
                </a:lnTo>
                <a:lnTo>
                  <a:pt x="1892" y="0"/>
                </a:lnTo>
                <a:lnTo>
                  <a:pt x="1825" y="0"/>
                </a:lnTo>
                <a:lnTo>
                  <a:pt x="1760" y="7"/>
                </a:lnTo>
                <a:lnTo>
                  <a:pt x="1698" y="11"/>
                </a:lnTo>
                <a:lnTo>
                  <a:pt x="1633" y="22"/>
                </a:lnTo>
                <a:lnTo>
                  <a:pt x="1578" y="40"/>
                </a:lnTo>
                <a:lnTo>
                  <a:pt x="1513" y="58"/>
                </a:lnTo>
                <a:lnTo>
                  <a:pt x="1438" y="83"/>
                </a:lnTo>
                <a:lnTo>
                  <a:pt x="1371" y="119"/>
                </a:lnTo>
                <a:lnTo>
                  <a:pt x="1308" y="148"/>
                </a:lnTo>
                <a:lnTo>
                  <a:pt x="1236" y="188"/>
                </a:lnTo>
                <a:lnTo>
                  <a:pt x="1168" y="231"/>
                </a:lnTo>
                <a:lnTo>
                  <a:pt x="1101" y="278"/>
                </a:lnTo>
                <a:lnTo>
                  <a:pt x="1046" y="322"/>
                </a:lnTo>
                <a:lnTo>
                  <a:pt x="981" y="369"/>
                </a:lnTo>
                <a:lnTo>
                  <a:pt x="926" y="412"/>
                </a:lnTo>
                <a:lnTo>
                  <a:pt x="866" y="463"/>
                </a:lnTo>
                <a:lnTo>
                  <a:pt x="806" y="514"/>
                </a:lnTo>
                <a:lnTo>
                  <a:pt x="746" y="579"/>
                </a:lnTo>
                <a:lnTo>
                  <a:pt x="694" y="629"/>
                </a:lnTo>
                <a:lnTo>
                  <a:pt x="639" y="698"/>
                </a:lnTo>
                <a:lnTo>
                  <a:pt x="587" y="759"/>
                </a:lnTo>
                <a:lnTo>
                  <a:pt x="537" y="825"/>
                </a:lnTo>
                <a:lnTo>
                  <a:pt x="497" y="893"/>
                </a:lnTo>
                <a:lnTo>
                  <a:pt x="462" y="947"/>
                </a:lnTo>
                <a:lnTo>
                  <a:pt x="437" y="1013"/>
                </a:lnTo>
                <a:lnTo>
                  <a:pt x="0" y="929"/>
                </a:lnTo>
                <a:lnTo>
                  <a:pt x="70" y="973"/>
                </a:lnTo>
                <a:lnTo>
                  <a:pt x="122" y="1013"/>
                </a:lnTo>
                <a:lnTo>
                  <a:pt x="185" y="1052"/>
                </a:lnTo>
                <a:lnTo>
                  <a:pt x="232" y="1092"/>
                </a:lnTo>
                <a:lnTo>
                  <a:pt x="275" y="1128"/>
                </a:lnTo>
                <a:lnTo>
                  <a:pt x="312" y="1157"/>
                </a:lnTo>
                <a:lnTo>
                  <a:pt x="349" y="1201"/>
                </a:lnTo>
                <a:lnTo>
                  <a:pt x="384" y="1240"/>
                </a:lnTo>
                <a:lnTo>
                  <a:pt x="424" y="1284"/>
                </a:lnTo>
                <a:lnTo>
                  <a:pt x="467" y="1338"/>
                </a:lnTo>
                <a:lnTo>
                  <a:pt x="512" y="1392"/>
                </a:lnTo>
                <a:lnTo>
                  <a:pt x="549" y="1447"/>
                </a:lnTo>
                <a:lnTo>
                  <a:pt x="589" y="1504"/>
                </a:lnTo>
                <a:lnTo>
                  <a:pt x="619" y="1555"/>
                </a:lnTo>
                <a:lnTo>
                  <a:pt x="654" y="1537"/>
                </a:lnTo>
                <a:lnTo>
                  <a:pt x="687" y="1508"/>
                </a:lnTo>
                <a:lnTo>
                  <a:pt x="724" y="1486"/>
                </a:lnTo>
                <a:lnTo>
                  <a:pt x="766" y="1457"/>
                </a:lnTo>
                <a:lnTo>
                  <a:pt x="809" y="1432"/>
                </a:lnTo>
                <a:lnTo>
                  <a:pt x="849" y="1410"/>
                </a:lnTo>
                <a:lnTo>
                  <a:pt x="889" y="1396"/>
                </a:lnTo>
                <a:lnTo>
                  <a:pt x="931" y="1374"/>
                </a:lnTo>
                <a:lnTo>
                  <a:pt x="979" y="1356"/>
                </a:lnTo>
                <a:lnTo>
                  <a:pt x="1026" y="1338"/>
                </a:lnTo>
                <a:lnTo>
                  <a:pt x="1071" y="1320"/>
                </a:lnTo>
                <a:lnTo>
                  <a:pt x="1113" y="1305"/>
                </a:lnTo>
                <a:lnTo>
                  <a:pt x="1158" y="1291"/>
                </a:lnTo>
                <a:lnTo>
                  <a:pt x="1203" y="1277"/>
                </a:lnTo>
                <a:lnTo>
                  <a:pt x="1243" y="1266"/>
                </a:lnTo>
                <a:lnTo>
                  <a:pt x="1293" y="1248"/>
                </a:lnTo>
                <a:lnTo>
                  <a:pt x="1356" y="1237"/>
                </a:lnTo>
                <a:lnTo>
                  <a:pt x="909" y="1117"/>
                </a:lnTo>
                <a:lnTo>
                  <a:pt x="939" y="1027"/>
                </a:lnTo>
                <a:lnTo>
                  <a:pt x="974" y="962"/>
                </a:lnTo>
                <a:lnTo>
                  <a:pt x="1038" y="835"/>
                </a:lnTo>
                <a:lnTo>
                  <a:pt x="1076" y="774"/>
                </a:lnTo>
                <a:lnTo>
                  <a:pt x="1113" y="720"/>
                </a:lnTo>
                <a:lnTo>
                  <a:pt x="1181" y="622"/>
                </a:lnTo>
                <a:lnTo>
                  <a:pt x="1221" y="568"/>
                </a:lnTo>
                <a:lnTo>
                  <a:pt x="1271" y="499"/>
                </a:lnTo>
                <a:lnTo>
                  <a:pt x="1316" y="448"/>
                </a:lnTo>
                <a:lnTo>
                  <a:pt x="1353" y="401"/>
                </a:lnTo>
                <a:lnTo>
                  <a:pt x="1390" y="358"/>
                </a:lnTo>
                <a:lnTo>
                  <a:pt x="1435" y="311"/>
                </a:lnTo>
                <a:lnTo>
                  <a:pt x="1483" y="268"/>
                </a:lnTo>
                <a:lnTo>
                  <a:pt x="1533" y="231"/>
                </a:lnTo>
                <a:lnTo>
                  <a:pt x="1580" y="192"/>
                </a:lnTo>
                <a:lnTo>
                  <a:pt x="1640" y="159"/>
                </a:lnTo>
                <a:lnTo>
                  <a:pt x="1698" y="130"/>
                </a:lnTo>
                <a:lnTo>
                  <a:pt x="1760" y="108"/>
                </a:lnTo>
                <a:lnTo>
                  <a:pt x="1820" y="83"/>
                </a:lnTo>
                <a:lnTo>
                  <a:pt x="1885" y="61"/>
                </a:lnTo>
                <a:lnTo>
                  <a:pt x="1952" y="43"/>
                </a:lnTo>
                <a:lnTo>
                  <a:pt x="2062" y="11"/>
                </a:lnTo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0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gray">
          <a:xfrm>
            <a:off x="4614260" y="4474115"/>
            <a:ext cx="4379031" cy="22303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111125" tIns="55563" rIns="111125" bIns="55563" anchor="ctr"/>
          <a:lstStyle>
            <a:lvl1pPr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549275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096963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46238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193925" algn="l" defTabSz="13160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6511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31083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5655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4022725" defTabSz="13160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0" latinLnBrk="0" hangingPunct="0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4.</a:t>
            </a:r>
            <a:r>
              <a:rPr lang="th-TH" sz="2800" b="1" dirty="0" smtClean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</a:t>
            </a:r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เปิด/ปิดเครื่อง </a:t>
            </a:r>
            <a:r>
              <a:rPr lang="th-TH" sz="28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ควรใส่แบตเตอรี่ และซิมการ์ดก่อนเปิดเครื่อง จากนั้นกดปุ่มวางสาย (ปุ่มสีแดง) </a:t>
            </a:r>
            <a:endParaRPr lang="th-TH" sz="2800" dirty="0" smtClean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 eaLnBrk="0" latinLnBrk="0" hangingPunct="0">
              <a:lnSpc>
                <a:spcPct val="90000"/>
              </a:lnSpc>
            </a:pPr>
            <a:r>
              <a:rPr lang="th-TH" sz="2800" dirty="0" smtClean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ค้าง</a:t>
            </a:r>
            <a:r>
              <a:rPr lang="th-TH" sz="2800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ไว้เพื่อเปิด/ปิดเครื่อง</a:t>
            </a:r>
            <a:endParaRPr lang="en-US" altLang="ko-KR" sz="28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20" name="Freeform 3"/>
          <p:cNvSpPr>
            <a:spLocks/>
          </p:cNvSpPr>
          <p:nvPr/>
        </p:nvSpPr>
        <p:spPr bwMode="gray">
          <a:xfrm>
            <a:off x="4828998" y="3825277"/>
            <a:ext cx="1290091" cy="503590"/>
          </a:xfrm>
          <a:custGeom>
            <a:avLst/>
            <a:gdLst>
              <a:gd name="T0" fmla="*/ 115 w 2063"/>
              <a:gd name="T1" fmla="*/ 0 h 1497"/>
              <a:gd name="T2" fmla="*/ 237 w 2063"/>
              <a:gd name="T3" fmla="*/ 0 h 1497"/>
              <a:gd name="T4" fmla="*/ 364 w 2063"/>
              <a:gd name="T5" fmla="*/ 11 h 1497"/>
              <a:gd name="T6" fmla="*/ 484 w 2063"/>
              <a:gd name="T7" fmla="*/ 40 h 1497"/>
              <a:gd name="T8" fmla="*/ 624 w 2063"/>
              <a:gd name="T9" fmla="*/ 83 h 1497"/>
              <a:gd name="T10" fmla="*/ 754 w 2063"/>
              <a:gd name="T11" fmla="*/ 141 h 1497"/>
              <a:gd name="T12" fmla="*/ 894 w 2063"/>
              <a:gd name="T13" fmla="*/ 224 h 1497"/>
              <a:gd name="T14" fmla="*/ 1016 w 2063"/>
              <a:gd name="T15" fmla="*/ 311 h 1497"/>
              <a:gd name="T16" fmla="*/ 1136 w 2063"/>
              <a:gd name="T17" fmla="*/ 397 h 1497"/>
              <a:gd name="T18" fmla="*/ 1256 w 2063"/>
              <a:gd name="T19" fmla="*/ 495 h 1497"/>
              <a:gd name="T20" fmla="*/ 1368 w 2063"/>
              <a:gd name="T21" fmla="*/ 603 h 1497"/>
              <a:gd name="T22" fmla="*/ 1475 w 2063"/>
              <a:gd name="T23" fmla="*/ 726 h 1497"/>
              <a:gd name="T24" fmla="*/ 1565 w 2063"/>
              <a:gd name="T25" fmla="*/ 853 h 1497"/>
              <a:gd name="T26" fmla="*/ 1625 w 2063"/>
              <a:gd name="T27" fmla="*/ 968 h 1497"/>
              <a:gd name="T28" fmla="*/ 2000 w 2063"/>
              <a:gd name="T29" fmla="*/ 932 h 1497"/>
              <a:gd name="T30" fmla="*/ 1872 w 2063"/>
              <a:gd name="T31" fmla="*/ 1012 h 1497"/>
              <a:gd name="T32" fmla="*/ 1782 w 2063"/>
              <a:gd name="T33" fmla="*/ 1077 h 1497"/>
              <a:gd name="T34" fmla="*/ 1710 w 2063"/>
              <a:gd name="T35" fmla="*/ 1145 h 1497"/>
              <a:gd name="T36" fmla="*/ 1638 w 2063"/>
              <a:gd name="T37" fmla="*/ 1229 h 1497"/>
              <a:gd name="T38" fmla="*/ 1555 w 2063"/>
              <a:gd name="T39" fmla="*/ 1337 h 1497"/>
              <a:gd name="T40" fmla="*/ 1475 w 2063"/>
              <a:gd name="T41" fmla="*/ 1445 h 1497"/>
              <a:gd name="T42" fmla="*/ 1408 w 2063"/>
              <a:gd name="T43" fmla="*/ 1474 h 1497"/>
              <a:gd name="T44" fmla="*/ 1338 w 2063"/>
              <a:gd name="T45" fmla="*/ 1424 h 1497"/>
              <a:gd name="T46" fmla="*/ 1253 w 2063"/>
              <a:gd name="T47" fmla="*/ 1373 h 1497"/>
              <a:gd name="T48" fmla="*/ 1173 w 2063"/>
              <a:gd name="T49" fmla="*/ 1337 h 1497"/>
              <a:gd name="T50" fmla="*/ 1083 w 2063"/>
              <a:gd name="T51" fmla="*/ 1301 h 1497"/>
              <a:gd name="T52" fmla="*/ 991 w 2063"/>
              <a:gd name="T53" fmla="*/ 1265 h 1497"/>
              <a:gd name="T54" fmla="*/ 904 w 2063"/>
              <a:gd name="T55" fmla="*/ 1239 h 1497"/>
              <a:gd name="T56" fmla="*/ 819 w 2063"/>
              <a:gd name="T57" fmla="*/ 1211 h 1497"/>
              <a:gd name="T58" fmla="*/ 704 w 2063"/>
              <a:gd name="T59" fmla="*/ 1185 h 1497"/>
              <a:gd name="T60" fmla="*/ 1123 w 2063"/>
              <a:gd name="T61" fmla="*/ 986 h 1497"/>
              <a:gd name="T62" fmla="*/ 1024 w 2063"/>
              <a:gd name="T63" fmla="*/ 799 h 1497"/>
              <a:gd name="T64" fmla="*/ 949 w 2063"/>
              <a:gd name="T65" fmla="*/ 690 h 1497"/>
              <a:gd name="T66" fmla="*/ 841 w 2063"/>
              <a:gd name="T67" fmla="*/ 542 h 1497"/>
              <a:gd name="T68" fmla="*/ 746 w 2063"/>
              <a:gd name="T69" fmla="*/ 430 h 1497"/>
              <a:gd name="T70" fmla="*/ 672 w 2063"/>
              <a:gd name="T71" fmla="*/ 343 h 1497"/>
              <a:gd name="T72" fmla="*/ 579 w 2063"/>
              <a:gd name="T73" fmla="*/ 257 h 1497"/>
              <a:gd name="T74" fmla="*/ 482 w 2063"/>
              <a:gd name="T75" fmla="*/ 184 h 1497"/>
              <a:gd name="T76" fmla="*/ 364 w 2063"/>
              <a:gd name="T77" fmla="*/ 126 h 1497"/>
              <a:gd name="T78" fmla="*/ 242 w 2063"/>
              <a:gd name="T79" fmla="*/ 83 h 1497"/>
              <a:gd name="T80" fmla="*/ 110 w 2063"/>
              <a:gd name="T81" fmla="*/ 43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63" h="1497">
                <a:moveTo>
                  <a:pt x="0" y="11"/>
                </a:moveTo>
                <a:lnTo>
                  <a:pt x="115" y="0"/>
                </a:lnTo>
                <a:lnTo>
                  <a:pt x="170" y="0"/>
                </a:lnTo>
                <a:lnTo>
                  <a:pt x="237" y="0"/>
                </a:lnTo>
                <a:lnTo>
                  <a:pt x="302" y="7"/>
                </a:lnTo>
                <a:lnTo>
                  <a:pt x="364" y="11"/>
                </a:lnTo>
                <a:lnTo>
                  <a:pt x="429" y="22"/>
                </a:lnTo>
                <a:lnTo>
                  <a:pt x="484" y="40"/>
                </a:lnTo>
                <a:lnTo>
                  <a:pt x="549" y="54"/>
                </a:lnTo>
                <a:lnTo>
                  <a:pt x="624" y="83"/>
                </a:lnTo>
                <a:lnTo>
                  <a:pt x="691" y="116"/>
                </a:lnTo>
                <a:lnTo>
                  <a:pt x="754" y="141"/>
                </a:lnTo>
                <a:lnTo>
                  <a:pt x="826" y="181"/>
                </a:lnTo>
                <a:lnTo>
                  <a:pt x="894" y="224"/>
                </a:lnTo>
                <a:lnTo>
                  <a:pt x="961" y="267"/>
                </a:lnTo>
                <a:lnTo>
                  <a:pt x="1016" y="311"/>
                </a:lnTo>
                <a:lnTo>
                  <a:pt x="1081" y="354"/>
                </a:lnTo>
                <a:lnTo>
                  <a:pt x="1136" y="397"/>
                </a:lnTo>
                <a:lnTo>
                  <a:pt x="1196" y="444"/>
                </a:lnTo>
                <a:lnTo>
                  <a:pt x="1256" y="495"/>
                </a:lnTo>
                <a:lnTo>
                  <a:pt x="1316" y="553"/>
                </a:lnTo>
                <a:lnTo>
                  <a:pt x="1368" y="603"/>
                </a:lnTo>
                <a:lnTo>
                  <a:pt x="1423" y="669"/>
                </a:lnTo>
                <a:lnTo>
                  <a:pt x="1475" y="726"/>
                </a:lnTo>
                <a:lnTo>
                  <a:pt x="1525" y="788"/>
                </a:lnTo>
                <a:lnTo>
                  <a:pt x="1565" y="853"/>
                </a:lnTo>
                <a:lnTo>
                  <a:pt x="1600" y="911"/>
                </a:lnTo>
                <a:lnTo>
                  <a:pt x="1625" y="968"/>
                </a:lnTo>
                <a:lnTo>
                  <a:pt x="2062" y="889"/>
                </a:lnTo>
                <a:lnTo>
                  <a:pt x="2000" y="932"/>
                </a:lnTo>
                <a:lnTo>
                  <a:pt x="1930" y="976"/>
                </a:lnTo>
                <a:lnTo>
                  <a:pt x="1872" y="1012"/>
                </a:lnTo>
                <a:lnTo>
                  <a:pt x="1830" y="1041"/>
                </a:lnTo>
                <a:lnTo>
                  <a:pt x="1782" y="1077"/>
                </a:lnTo>
                <a:lnTo>
                  <a:pt x="1745" y="1109"/>
                </a:lnTo>
                <a:lnTo>
                  <a:pt x="1710" y="1145"/>
                </a:lnTo>
                <a:lnTo>
                  <a:pt x="1673" y="1189"/>
                </a:lnTo>
                <a:lnTo>
                  <a:pt x="1638" y="1229"/>
                </a:lnTo>
                <a:lnTo>
                  <a:pt x="1595" y="1283"/>
                </a:lnTo>
                <a:lnTo>
                  <a:pt x="1555" y="1337"/>
                </a:lnTo>
                <a:lnTo>
                  <a:pt x="1518" y="1384"/>
                </a:lnTo>
                <a:lnTo>
                  <a:pt x="1475" y="1445"/>
                </a:lnTo>
                <a:lnTo>
                  <a:pt x="1443" y="1496"/>
                </a:lnTo>
                <a:lnTo>
                  <a:pt x="1408" y="1474"/>
                </a:lnTo>
                <a:lnTo>
                  <a:pt x="1375" y="1445"/>
                </a:lnTo>
                <a:lnTo>
                  <a:pt x="1338" y="1424"/>
                </a:lnTo>
                <a:lnTo>
                  <a:pt x="1296" y="1398"/>
                </a:lnTo>
                <a:lnTo>
                  <a:pt x="1253" y="1373"/>
                </a:lnTo>
                <a:lnTo>
                  <a:pt x="1213" y="1351"/>
                </a:lnTo>
                <a:lnTo>
                  <a:pt x="1173" y="1337"/>
                </a:lnTo>
                <a:lnTo>
                  <a:pt x="1131" y="1315"/>
                </a:lnTo>
                <a:lnTo>
                  <a:pt x="1083" y="1301"/>
                </a:lnTo>
                <a:lnTo>
                  <a:pt x="1036" y="1283"/>
                </a:lnTo>
                <a:lnTo>
                  <a:pt x="991" y="1265"/>
                </a:lnTo>
                <a:lnTo>
                  <a:pt x="949" y="1250"/>
                </a:lnTo>
                <a:lnTo>
                  <a:pt x="904" y="1239"/>
                </a:lnTo>
                <a:lnTo>
                  <a:pt x="859" y="1225"/>
                </a:lnTo>
                <a:lnTo>
                  <a:pt x="819" y="1211"/>
                </a:lnTo>
                <a:lnTo>
                  <a:pt x="769" y="1196"/>
                </a:lnTo>
                <a:lnTo>
                  <a:pt x="704" y="1185"/>
                </a:lnTo>
                <a:lnTo>
                  <a:pt x="1153" y="1073"/>
                </a:lnTo>
                <a:lnTo>
                  <a:pt x="1123" y="986"/>
                </a:lnTo>
                <a:lnTo>
                  <a:pt x="1088" y="921"/>
                </a:lnTo>
                <a:lnTo>
                  <a:pt x="1024" y="799"/>
                </a:lnTo>
                <a:lnTo>
                  <a:pt x="986" y="744"/>
                </a:lnTo>
                <a:lnTo>
                  <a:pt x="949" y="690"/>
                </a:lnTo>
                <a:lnTo>
                  <a:pt x="881" y="596"/>
                </a:lnTo>
                <a:lnTo>
                  <a:pt x="841" y="542"/>
                </a:lnTo>
                <a:lnTo>
                  <a:pt x="791" y="477"/>
                </a:lnTo>
                <a:lnTo>
                  <a:pt x="746" y="430"/>
                </a:lnTo>
                <a:lnTo>
                  <a:pt x="709" y="387"/>
                </a:lnTo>
                <a:lnTo>
                  <a:pt x="672" y="343"/>
                </a:lnTo>
                <a:lnTo>
                  <a:pt x="627" y="300"/>
                </a:lnTo>
                <a:lnTo>
                  <a:pt x="579" y="257"/>
                </a:lnTo>
                <a:lnTo>
                  <a:pt x="529" y="224"/>
                </a:lnTo>
                <a:lnTo>
                  <a:pt x="482" y="184"/>
                </a:lnTo>
                <a:lnTo>
                  <a:pt x="422" y="152"/>
                </a:lnTo>
                <a:lnTo>
                  <a:pt x="364" y="126"/>
                </a:lnTo>
                <a:lnTo>
                  <a:pt x="302" y="105"/>
                </a:lnTo>
                <a:lnTo>
                  <a:pt x="242" y="83"/>
                </a:lnTo>
                <a:lnTo>
                  <a:pt x="177" y="61"/>
                </a:lnTo>
                <a:lnTo>
                  <a:pt x="110" y="43"/>
                </a:lnTo>
                <a:lnTo>
                  <a:pt x="0" y="11"/>
                </a:lnTo>
              </a:path>
            </a:pathLst>
          </a:custGeom>
          <a:gradFill rotWithShape="0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35201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2697038" y="672017"/>
            <a:ext cx="3317875" cy="100012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 anchor="ctr"/>
          <a:lstStyle>
            <a:lvl1pPr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63550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27100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389063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51025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082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7654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226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6798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th-TH" sz="48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การโทร</a:t>
            </a:r>
            <a:endParaRPr lang="en-US" sz="48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ลูกศรลง 5"/>
          <p:cNvSpPr/>
          <p:nvPr/>
        </p:nvSpPr>
        <p:spPr bwMode="auto">
          <a:xfrm>
            <a:off x="4099790" y="1881309"/>
            <a:ext cx="432048" cy="43204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2295400" y="2522524"/>
            <a:ext cx="4121150" cy="1054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9E400"/>
              </a:gs>
              <a:gs pos="100000">
                <a:srgbClr val="E9E400">
                  <a:gamma/>
                  <a:shade val="86275"/>
                  <a:invGamma/>
                </a:srgbClr>
              </a:gs>
            </a:gsLst>
            <a:lin ang="5400000" scaled="1"/>
          </a:gradFill>
          <a:ln w="38100">
            <a:solidFill>
              <a:srgbClr val="F7F4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dirty="0"/>
              <a:t>	</a:t>
            </a:r>
            <a:r>
              <a:rPr lang="th-TH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การโทรออก</a:t>
            </a:r>
            <a:endParaRPr kumimoji="1" lang="en-US" altLang="ko-KR" sz="3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Baijam" panose="02000506000000020004" pitchFamily="2" charset="-34"/>
              <a:ea typeface="Gulim" panose="020B0600000101010101" pitchFamily="34" charset="-127"/>
              <a:cs typeface="TH Baijam" panose="02000506000000020004" pitchFamily="2" charset="-34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2313655" y="4092136"/>
            <a:ext cx="4121150" cy="1054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9E400"/>
              </a:gs>
              <a:gs pos="100000">
                <a:srgbClr val="E9E400">
                  <a:gamma/>
                  <a:shade val="86275"/>
                  <a:invGamma/>
                </a:srgbClr>
              </a:gs>
            </a:gsLst>
            <a:lin ang="5400000" scaled="1"/>
          </a:gradFill>
          <a:ln w="38100">
            <a:solidFill>
              <a:srgbClr val="F7F4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l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	การ</a:t>
            </a:r>
            <a:r>
              <a:rPr lang="th-TH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รับสาย </a:t>
            </a:r>
            <a:endParaRPr kumimoji="1" lang="en-US" altLang="ko-KR" sz="3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Baijam" panose="02000506000000020004" pitchFamily="2" charset="-34"/>
              <a:ea typeface="Gulim" panose="020B0600000101010101" pitchFamily="34" charset="-127"/>
              <a:cs typeface="TH Baijam" panose="02000506000000020004" pitchFamily="2" charset="-34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2313655" y="5661748"/>
            <a:ext cx="4121150" cy="1054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9E400"/>
              </a:gs>
              <a:gs pos="100000">
                <a:srgbClr val="E9E400">
                  <a:gamma/>
                  <a:shade val="86275"/>
                  <a:invGamma/>
                </a:srgbClr>
              </a:gs>
            </a:gsLst>
            <a:lin ang="5400000" scaled="1"/>
          </a:gradFill>
          <a:ln w="38100">
            <a:solidFill>
              <a:srgbClr val="F7F4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Gulim" panose="020B0600000101010101" pitchFamily="34" charset="-127"/>
            </a:endParaRPr>
          </a:p>
        </p:txBody>
      </p:sp>
      <p:sp>
        <p:nvSpPr>
          <p:cNvPr id="11" name="ลูกศรลง 10"/>
          <p:cNvSpPr/>
          <p:nvPr/>
        </p:nvSpPr>
        <p:spPr bwMode="auto">
          <a:xfrm>
            <a:off x="4139951" y="3636354"/>
            <a:ext cx="432048" cy="43204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1889098" y="5865632"/>
            <a:ext cx="413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	</a:t>
            </a:r>
            <a:r>
              <a:rPr lang="th-TH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ตัวเลือกขณะใช้สาย</a:t>
            </a:r>
            <a:endParaRPr lang="en-US" sz="36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692613"/>
            <a:ext cx="1140580" cy="992368"/>
          </a:xfrm>
          <a:prstGeom prst="rect">
            <a:avLst/>
          </a:prstGeom>
        </p:spPr>
      </p:pic>
      <p:sp>
        <p:nvSpPr>
          <p:cNvPr id="14" name="ลูกศรลง 13"/>
          <p:cNvSpPr/>
          <p:nvPr/>
        </p:nvSpPr>
        <p:spPr bwMode="auto">
          <a:xfrm>
            <a:off x="4158206" y="5187968"/>
            <a:ext cx="432048" cy="43204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655638"/>
            <a:ext cx="6553200" cy="563562"/>
          </a:xfrm>
        </p:spPr>
        <p:txBody>
          <a:bodyPr/>
          <a:lstStyle/>
          <a:p>
            <a:r>
              <a:rPr lang="th-TH" sz="4400" b="1" dirty="0">
                <a:latin typeface="TH Baijam" panose="02000506000000020004" pitchFamily="2" charset="-34"/>
                <a:cs typeface="TH Baijam" panose="02000506000000020004" pitchFamily="2" charset="-34"/>
              </a:rPr>
              <a:t>วิธีการป้อนข้อมูล</a:t>
            </a:r>
            <a:r>
              <a:rPr lang="en-US" sz="4400" dirty="0">
                <a:latin typeface="TH Baijam" panose="02000506000000020004" pitchFamily="2" charset="-34"/>
                <a:cs typeface="TH Baijam" panose="02000506000000020004" pitchFamily="2" charset="-34"/>
              </a:rPr>
              <a:t/>
            </a:r>
            <a:br>
              <a:rPr lang="en-US" sz="4400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endParaRPr lang="th-TH" sz="44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cxnSp>
        <p:nvCxnSpPr>
          <p:cNvPr id="6" name="ตัวเชื่อมต่อตรง 5"/>
          <p:cNvCxnSpPr>
            <a:stCxn id="8" idx="4"/>
          </p:cNvCxnSpPr>
          <p:nvPr/>
        </p:nvCxnSpPr>
        <p:spPr bwMode="auto">
          <a:xfrm>
            <a:off x="941202" y="2060846"/>
            <a:ext cx="7202934" cy="2"/>
          </a:xfrm>
          <a:prstGeom prst="line">
            <a:avLst/>
          </a:prstGeom>
          <a:solidFill>
            <a:schemeClr val="accent1"/>
          </a:solidFill>
          <a:ln w="34925" cap="rnd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ห้าเหลี่ยมธรรมดา 7"/>
          <p:cNvSpPr/>
          <p:nvPr/>
        </p:nvSpPr>
        <p:spPr bwMode="auto">
          <a:xfrm>
            <a:off x="125623" y="1268760"/>
            <a:ext cx="1008112" cy="792088"/>
          </a:xfrm>
          <a:prstGeom prst="pentagon">
            <a:avLst/>
          </a:prstGeom>
          <a:solidFill>
            <a:srgbClr val="FF0066"/>
          </a:solidFill>
          <a:ln w="508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ตัวเชื่อมต่อตรง 8"/>
          <p:cNvCxnSpPr/>
          <p:nvPr/>
        </p:nvCxnSpPr>
        <p:spPr bwMode="auto">
          <a:xfrm>
            <a:off x="1019585" y="3400806"/>
            <a:ext cx="7046168" cy="0"/>
          </a:xfrm>
          <a:prstGeom prst="line">
            <a:avLst/>
          </a:prstGeom>
          <a:solidFill>
            <a:schemeClr val="accent1"/>
          </a:solidFill>
          <a:ln w="34925" cap="rnd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ห้าเหลี่ยมธรรมดา 9"/>
          <p:cNvSpPr/>
          <p:nvPr/>
        </p:nvSpPr>
        <p:spPr bwMode="auto">
          <a:xfrm>
            <a:off x="125623" y="2576061"/>
            <a:ext cx="1008112" cy="792088"/>
          </a:xfrm>
          <a:prstGeom prst="pentagon">
            <a:avLst/>
          </a:prstGeom>
          <a:solidFill>
            <a:srgbClr val="FF0066"/>
          </a:solidFill>
          <a:ln w="508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ห้าเหลี่ยมธรรมดา 11"/>
          <p:cNvSpPr/>
          <p:nvPr/>
        </p:nvSpPr>
        <p:spPr bwMode="auto">
          <a:xfrm>
            <a:off x="107504" y="3823371"/>
            <a:ext cx="1008112" cy="792088"/>
          </a:xfrm>
          <a:prstGeom prst="pentagon">
            <a:avLst/>
          </a:prstGeom>
          <a:solidFill>
            <a:srgbClr val="FF0066"/>
          </a:solidFill>
          <a:ln w="508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ตัวเชื่อมต่อตรง 12"/>
          <p:cNvCxnSpPr/>
          <p:nvPr/>
        </p:nvCxnSpPr>
        <p:spPr bwMode="auto">
          <a:xfrm>
            <a:off x="1019585" y="4615459"/>
            <a:ext cx="7046168" cy="0"/>
          </a:xfrm>
          <a:prstGeom prst="line">
            <a:avLst/>
          </a:prstGeom>
          <a:solidFill>
            <a:schemeClr val="accent1"/>
          </a:solidFill>
          <a:ln w="34925" cap="rnd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ห้าเหลี่ยมธรรมดา 13"/>
          <p:cNvSpPr/>
          <p:nvPr/>
        </p:nvSpPr>
        <p:spPr bwMode="auto">
          <a:xfrm>
            <a:off x="171086" y="5148929"/>
            <a:ext cx="1008112" cy="792088"/>
          </a:xfrm>
          <a:prstGeom prst="pentagon">
            <a:avLst/>
          </a:prstGeom>
          <a:solidFill>
            <a:srgbClr val="FF0066"/>
          </a:solidFill>
          <a:ln w="50800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ตัวเชื่อมต่อตรง 14"/>
          <p:cNvCxnSpPr/>
          <p:nvPr/>
        </p:nvCxnSpPr>
        <p:spPr bwMode="auto">
          <a:xfrm>
            <a:off x="1019585" y="5931603"/>
            <a:ext cx="7046168" cy="0"/>
          </a:xfrm>
          <a:prstGeom prst="line">
            <a:avLst/>
          </a:prstGeom>
          <a:solidFill>
            <a:schemeClr val="accent1"/>
          </a:solidFill>
          <a:ln w="34925" cap="rnd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กล่องข้อความ 15"/>
          <p:cNvSpPr txBox="1"/>
          <p:nvPr/>
        </p:nvSpPr>
        <p:spPr>
          <a:xfrm>
            <a:off x="1271879" y="1101414"/>
            <a:ext cx="6734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การเปลี่ยนวิธีการป้อนข้อมูล </a:t>
            </a:r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กดปุ่ม</a:t>
            </a:r>
            <a:r>
              <a:rPr lang="en-US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 # </a:t>
            </a:r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เพื่อเปลี่ยนวิธีการป้อนข้อมูล หรือกดสัญลักษณ์บนหน้าจอก็ได้ </a:t>
            </a: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447129" y="1325420"/>
            <a:ext cx="69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1</a:t>
            </a:r>
            <a:endParaRPr lang="th-TH" sz="36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1179198" y="2392306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วิธีการป้อนข้อมูล </a:t>
            </a:r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คุณสามารถใส่ตัวอักษรภาษาอังกฤษทั้งตัวพิมพ์ใหญ่ ตัวพิมพ์เล็ก สัญลักษณ์ และตัวเลข</a:t>
            </a: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274088" y="2808820"/>
            <a:ext cx="66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</a:t>
            </a:r>
            <a:endParaRPr lang="th-TH" sz="2400" dirty="0"/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447129" y="4053159"/>
            <a:ext cx="348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3</a:t>
            </a:r>
            <a:endParaRPr lang="th-TH" sz="2400" dirty="0"/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1263359" y="3980017"/>
            <a:ext cx="6734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วิธีการป้อนสัญลักษณ์</a:t>
            </a:r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 กดปุ่ม </a:t>
            </a:r>
            <a:r>
              <a:rPr lang="en-US" sz="3200" dirty="0">
                <a:latin typeface="TH Baijam" panose="02000506000000020004" pitchFamily="2" charset="-34"/>
                <a:cs typeface="TH Baijam" panose="02000506000000020004" pitchFamily="2" charset="-34"/>
              </a:rPr>
              <a:t>“*” </a:t>
            </a:r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เพื่อใส่สัญลักษณ์ 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476276" y="5351658"/>
            <a:ext cx="49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4</a:t>
            </a:r>
            <a:endParaRPr lang="th-TH" sz="2400" dirty="0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212362" y="5348295"/>
            <a:ext cx="71513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วิธีการเว้นวรรค </a:t>
            </a:r>
            <a:r>
              <a:rPr kumimoji="0" lang="th-TH" alt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ในขณะป้อนข้อมูล กดปุ่ม </a:t>
            </a:r>
            <a:r>
              <a:rPr kumimoji="0" lang="en-US" alt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“0” </a:t>
            </a:r>
            <a:r>
              <a:rPr kumimoji="0" lang="th-TH" alt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เพื่อเว้นวรรค </a:t>
            </a:r>
            <a:endParaRPr kumimoji="0" lang="th-TH" altLang="th-TH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5" name="รูปภาพ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122" y="6119987"/>
            <a:ext cx="847350" cy="6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553200" cy="563562"/>
          </a:xfrm>
        </p:spPr>
        <p:txBody>
          <a:bodyPr/>
          <a:lstStyle/>
          <a:p>
            <a:r>
              <a:rPr lang="th-TH" sz="4400" b="1" dirty="0">
                <a:latin typeface="TH Baijam" panose="02000506000000020004" pitchFamily="2" charset="-34"/>
                <a:cs typeface="TH Baijam" panose="02000506000000020004" pitchFamily="2" charset="-34"/>
              </a:rPr>
              <a:t>เมนูการใช้งาน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51520" y="1268760"/>
            <a:ext cx="3173412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shade val="89804"/>
                  <a:invGamma/>
                </a:srgbClr>
              </a:gs>
            </a:gsLst>
            <a:lin ang="5400000" scaled="1"/>
          </a:gradFill>
          <a:ln w="53975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สมุดโทรศัพท์ </a:t>
            </a:r>
            <a:endParaRPr lang="en-US" altLang="ko-KR" sz="3200" b="1" dirty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235495" y="2113194"/>
            <a:ext cx="3173413" cy="663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86275"/>
                  <a:invGamma/>
                </a:srgbClr>
              </a:gs>
            </a:gsLst>
            <a:lin ang="5400000" scaled="1"/>
          </a:gradFill>
          <a:ln w="57150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ข้อความ</a:t>
            </a:r>
            <a:endParaRPr lang="en-US" sz="3200" dirty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gray">
          <a:xfrm>
            <a:off x="3486398" y="1983181"/>
            <a:ext cx="1003052" cy="260026"/>
          </a:xfrm>
          <a:custGeom>
            <a:avLst/>
            <a:gdLst>
              <a:gd name="T0" fmla="*/ 912 w 913"/>
              <a:gd name="T1" fmla="*/ 0 h 265"/>
              <a:gd name="T2" fmla="*/ 396 w 913"/>
              <a:gd name="T3" fmla="*/ 0 h 265"/>
              <a:gd name="T4" fmla="*/ 0 w 913"/>
              <a:gd name="T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0"/>
                </a:moveTo>
                <a:lnTo>
                  <a:pt x="396" y="0"/>
                </a:lnTo>
                <a:lnTo>
                  <a:pt x="0" y="264"/>
                </a:lnTo>
              </a:path>
            </a:pathLst>
          </a:custGeom>
          <a:noFill/>
          <a:ln w="76200" cap="rnd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4566940" y="1621430"/>
            <a:ext cx="3173413" cy="663575"/>
          </a:xfrm>
          <a:prstGeom prst="roundRect">
            <a:avLst>
              <a:gd name="adj" fmla="val 16667"/>
            </a:avLst>
          </a:prstGeom>
          <a:gradFill rotWithShape="1">
            <a:gsLst>
              <a:gs pos="92000">
                <a:srgbClr val="33CCFF"/>
              </a:gs>
              <a:gs pos="0">
                <a:srgbClr val="33CCFF"/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5400000" scaled="1"/>
          </a:gradFill>
          <a:ln w="38100">
            <a:solidFill>
              <a:srgbClr val="F7F4D5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ข้อความ</a:t>
            </a:r>
            <a:r>
              <a:rPr lang="en-US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SMS</a:t>
            </a:r>
            <a:endParaRPr kumimoji="1" lang="en-US" altLang="ko-KR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Baijam" panose="02000506000000020004" pitchFamily="2" charset="-34"/>
              <a:ea typeface="Gulim" panose="020B0600000101010101" pitchFamily="34" charset="-127"/>
              <a:cs typeface="TH Baijam" panose="02000506000000020004" pitchFamily="2" charset="-34"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gray">
          <a:xfrm>
            <a:off x="3486398" y="2608498"/>
            <a:ext cx="1080542" cy="296470"/>
          </a:xfrm>
          <a:custGeom>
            <a:avLst/>
            <a:gdLst>
              <a:gd name="T0" fmla="*/ 912 w 913"/>
              <a:gd name="T1" fmla="*/ 264 h 265"/>
              <a:gd name="T2" fmla="*/ 396 w 913"/>
              <a:gd name="T3" fmla="*/ 264 h 265"/>
              <a:gd name="T4" fmla="*/ 0 w 913"/>
              <a:gd name="T5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264"/>
                </a:moveTo>
                <a:lnTo>
                  <a:pt x="396" y="264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gray">
          <a:xfrm>
            <a:off x="4566940" y="2573180"/>
            <a:ext cx="3173413" cy="663575"/>
          </a:xfrm>
          <a:prstGeom prst="roundRect">
            <a:avLst>
              <a:gd name="adj" fmla="val 16667"/>
            </a:avLst>
          </a:prstGeom>
          <a:gradFill rotWithShape="1">
            <a:gsLst>
              <a:gs pos="92000">
                <a:srgbClr val="33CCFF"/>
              </a:gs>
              <a:gs pos="0">
                <a:srgbClr val="33CCFF"/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5400000" scaled="1"/>
          </a:gradFill>
          <a:ln w="38100">
            <a:solidFill>
              <a:srgbClr val="F7F4D5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ข้อความ</a:t>
            </a:r>
            <a:r>
              <a:rPr lang="en-US" sz="28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MMS</a:t>
            </a:r>
            <a:endParaRPr kumimoji="1" lang="en-US" altLang="ko-KR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Baijam" panose="02000506000000020004" pitchFamily="2" charset="-34"/>
              <a:ea typeface="Gulim" panose="020B0600000101010101" pitchFamily="34" charset="-127"/>
              <a:cs typeface="TH Baijam" panose="02000506000000020004" pitchFamily="2" charset="-34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235494" y="3843781"/>
            <a:ext cx="3173413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4C800">
                  <a:gamma/>
                  <a:tint val="70196"/>
                  <a:invGamma/>
                </a:srgbClr>
              </a:gs>
              <a:gs pos="100000">
                <a:srgbClr val="64C800"/>
              </a:gs>
            </a:gsLst>
            <a:lin ang="5400000" scaled="1"/>
          </a:gradFill>
          <a:ln w="57150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ศูนย์การโทร</a:t>
            </a:r>
            <a:endParaRPr kumimoji="1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Baijam" panose="02000506000000020004" pitchFamily="2" charset="-34"/>
              <a:ea typeface="Gulim" panose="020B0600000101010101" pitchFamily="34" charset="-127"/>
              <a:cs typeface="TH Baijam" panose="02000506000000020004" pitchFamily="2" charset="-34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gray">
          <a:xfrm>
            <a:off x="3478081" y="3822668"/>
            <a:ext cx="1011369" cy="290380"/>
          </a:xfrm>
          <a:custGeom>
            <a:avLst/>
            <a:gdLst>
              <a:gd name="T0" fmla="*/ 912 w 913"/>
              <a:gd name="T1" fmla="*/ 0 h 265"/>
              <a:gd name="T2" fmla="*/ 396 w 913"/>
              <a:gd name="T3" fmla="*/ 0 h 265"/>
              <a:gd name="T4" fmla="*/ 0 w 913"/>
              <a:gd name="T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0"/>
                </a:moveTo>
                <a:lnTo>
                  <a:pt x="396" y="0"/>
                </a:lnTo>
                <a:lnTo>
                  <a:pt x="0" y="264"/>
                </a:lnTo>
              </a:path>
            </a:pathLst>
          </a:custGeom>
          <a:noFill/>
          <a:ln w="76200" cap="rnd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4550307" y="3449473"/>
            <a:ext cx="3173413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99"/>
              </a:gs>
              <a:gs pos="100000">
                <a:srgbClr val="CCFF99"/>
              </a:gs>
            </a:gsLst>
            <a:lin ang="5400000" scaled="1"/>
          </a:gradFill>
          <a:ln w="57150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ประวัติการโทร</a:t>
            </a:r>
            <a:endParaRPr kumimoji="1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Baijam" panose="02000506000000020004" pitchFamily="2" charset="-34"/>
              <a:ea typeface="Gulim" panose="020B0600000101010101" pitchFamily="34" charset="-127"/>
              <a:cs typeface="TH Baijam" panose="02000506000000020004" pitchFamily="2" charset="-34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4566940" y="4485057"/>
            <a:ext cx="3173413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99"/>
              </a:gs>
              <a:gs pos="100000">
                <a:srgbClr val="CCFF99"/>
              </a:gs>
            </a:gsLst>
            <a:lin ang="5400000" scaled="1"/>
          </a:gradFill>
          <a:ln w="57150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th-TH" sz="3200" b="1" dirty="0" smtClean="0"/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th-TH" sz="3200" b="1" dirty="0" smtClean="0">
                <a:solidFill>
                  <a:schemeClr val="tx2"/>
                </a:solidFill>
              </a:rPr>
              <a:t>ตั้ง</a:t>
            </a:r>
            <a:r>
              <a:rPr lang="th-TH" sz="3200" b="1" dirty="0">
                <a:solidFill>
                  <a:schemeClr val="tx2"/>
                </a:solidFill>
              </a:rPr>
              <a:t>ค่าการโทรทั่วไป</a:t>
            </a:r>
            <a:endParaRPr lang="en-US" sz="3200" dirty="0">
              <a:solidFill>
                <a:schemeClr val="tx2"/>
              </a:solidFill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Baijam" panose="02000506000000020004" pitchFamily="2" charset="-34"/>
              <a:ea typeface="Gulim" panose="020B0600000101010101" pitchFamily="34" charset="-127"/>
              <a:cs typeface="TH Baijam" panose="02000506000000020004" pitchFamily="2" charset="-34"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gray">
          <a:xfrm>
            <a:off x="3443494" y="4401224"/>
            <a:ext cx="1080542" cy="296470"/>
          </a:xfrm>
          <a:custGeom>
            <a:avLst/>
            <a:gdLst>
              <a:gd name="T0" fmla="*/ 912 w 913"/>
              <a:gd name="T1" fmla="*/ 264 h 265"/>
              <a:gd name="T2" fmla="*/ 396 w 913"/>
              <a:gd name="T3" fmla="*/ 264 h 265"/>
              <a:gd name="T4" fmla="*/ 0 w 913"/>
              <a:gd name="T5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264"/>
                </a:moveTo>
                <a:lnTo>
                  <a:pt x="396" y="264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346" y="5877272"/>
            <a:ext cx="907662" cy="7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เมนูการใช้งาน</a:t>
            </a:r>
            <a:endParaRPr lang="th-TH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20486" y="3356992"/>
            <a:ext cx="3173412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66"/>
              </a:gs>
              <a:gs pos="100000">
                <a:schemeClr val="hlink"/>
              </a:gs>
            </a:gsLst>
            <a:lin ang="5400000" scaled="1"/>
          </a:gradFill>
          <a:ln w="635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th-TH" sz="40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มัลติมีเดีย</a:t>
            </a:r>
            <a:endParaRPr lang="en-US" altLang="ko-KR" sz="4000" b="1" dirty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gray">
          <a:xfrm>
            <a:off x="2339752" y="1412776"/>
            <a:ext cx="1743174" cy="1944216"/>
          </a:xfrm>
          <a:custGeom>
            <a:avLst/>
            <a:gdLst>
              <a:gd name="T0" fmla="*/ 912 w 913"/>
              <a:gd name="T1" fmla="*/ 0 h 265"/>
              <a:gd name="T2" fmla="*/ 396 w 913"/>
              <a:gd name="T3" fmla="*/ 0 h 265"/>
              <a:gd name="T4" fmla="*/ 0 w 913"/>
              <a:gd name="T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0"/>
                </a:moveTo>
                <a:lnTo>
                  <a:pt x="396" y="0"/>
                </a:lnTo>
                <a:lnTo>
                  <a:pt x="0" y="264"/>
                </a:lnTo>
              </a:path>
            </a:pathLst>
          </a:custGeom>
          <a:noFill/>
          <a:ln w="76200" cap="rnd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gray">
          <a:xfrm>
            <a:off x="4092865" y="1140333"/>
            <a:ext cx="3173412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FF"/>
              </a:gs>
              <a:gs pos="100000">
                <a:srgbClr val="FFCCFF"/>
              </a:gs>
            </a:gsLst>
            <a:lin ang="5400000" scaled="1"/>
          </a:gradFill>
          <a:ln w="635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th-TH" sz="3600" b="1" dirty="0"/>
              <a:t>กล้องถ่ายรูป</a:t>
            </a:r>
            <a:r>
              <a:rPr lang="th-TH" sz="3600" dirty="0"/>
              <a:t> </a:t>
            </a:r>
            <a:endParaRPr lang="en-US" altLang="ko-KR" sz="3600" b="1" dirty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>
            <a:off x="4129579" y="2053096"/>
            <a:ext cx="3173412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FF"/>
              </a:gs>
              <a:gs pos="100000">
                <a:srgbClr val="FFCCFF"/>
              </a:gs>
            </a:gsLst>
            <a:lin ang="5400000" scaled="1"/>
          </a:gradFill>
          <a:ln w="635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th-TH" sz="3600" b="1" dirty="0"/>
              <a:t>อัลบั้มรูป</a:t>
            </a:r>
            <a:r>
              <a:rPr lang="th-TH" sz="3600" dirty="0"/>
              <a:t> </a:t>
            </a:r>
            <a:endParaRPr lang="en-US" altLang="ko-KR" sz="3600" b="1" dirty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4145603" y="3903482"/>
            <a:ext cx="3173412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FF"/>
              </a:gs>
              <a:gs pos="100000">
                <a:srgbClr val="FFCCFF"/>
              </a:gs>
            </a:gsLst>
            <a:lin ang="5400000" scaled="1"/>
          </a:gradFill>
          <a:ln w="635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en-US" sz="3600" b="1" dirty="0"/>
              <a:t>เครื่องเล่นวีดิโอ</a:t>
            </a:r>
            <a:r>
              <a:rPr lang="en-US" sz="3600" dirty="0"/>
              <a:t> </a:t>
            </a:r>
            <a:endParaRPr lang="en-US" altLang="ko-KR" sz="3600" b="1" dirty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4129579" y="2978289"/>
            <a:ext cx="3173412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FF"/>
              </a:gs>
              <a:gs pos="100000">
                <a:srgbClr val="FFCCFF"/>
              </a:gs>
            </a:gsLst>
            <a:lin ang="5400000" scaled="1"/>
          </a:gradFill>
          <a:ln w="635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th-TH" sz="4000" b="1" dirty="0"/>
              <a:t>เครื่อง</a:t>
            </a:r>
            <a:r>
              <a:rPr lang="th-TH" sz="3600" b="1" dirty="0"/>
              <a:t>บันทึก</a:t>
            </a:r>
            <a:r>
              <a:rPr lang="th-TH" sz="4000" b="1" dirty="0"/>
              <a:t>วีดิโอ </a:t>
            </a:r>
            <a:endParaRPr lang="en-US" altLang="ko-KR" sz="4000" b="1" dirty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gray">
          <a:xfrm>
            <a:off x="4148240" y="4845219"/>
            <a:ext cx="3173412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FF"/>
              </a:gs>
              <a:gs pos="100000">
                <a:srgbClr val="FFCCFF"/>
              </a:gs>
            </a:gsLst>
            <a:lin ang="5400000" scaled="1"/>
          </a:gradFill>
          <a:ln w="635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en-US" sz="3600" b="1" dirty="0"/>
              <a:t>เครื่องเสียง </a:t>
            </a:r>
            <a:endParaRPr lang="en-US" altLang="ko-KR" sz="3600" b="1" dirty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gray">
          <a:xfrm>
            <a:off x="3684588" y="5752668"/>
            <a:ext cx="3173412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FF"/>
              </a:gs>
              <a:gs pos="100000">
                <a:srgbClr val="FFCCFF"/>
              </a:gs>
            </a:gsLst>
            <a:lin ang="5400000" scaled="1"/>
          </a:gradFill>
          <a:ln w="6350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en-US" sz="3600" b="1" dirty="0"/>
              <a:t>เครื่องบันทึกเสียง </a:t>
            </a:r>
            <a:endParaRPr lang="en-US" altLang="ko-KR" sz="3600" b="1" dirty="0">
              <a:solidFill>
                <a:schemeClr val="tx2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gray">
          <a:xfrm>
            <a:off x="2843808" y="2302285"/>
            <a:ext cx="1320455" cy="1054707"/>
          </a:xfrm>
          <a:custGeom>
            <a:avLst/>
            <a:gdLst>
              <a:gd name="T0" fmla="*/ 912 w 913"/>
              <a:gd name="T1" fmla="*/ 0 h 265"/>
              <a:gd name="T2" fmla="*/ 396 w 913"/>
              <a:gd name="T3" fmla="*/ 0 h 265"/>
              <a:gd name="T4" fmla="*/ 0 w 913"/>
              <a:gd name="T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0"/>
                </a:moveTo>
                <a:lnTo>
                  <a:pt x="396" y="0"/>
                </a:lnTo>
                <a:lnTo>
                  <a:pt x="0" y="264"/>
                </a:lnTo>
              </a:path>
            </a:pathLst>
          </a:custGeom>
          <a:noFill/>
          <a:ln w="76200" cap="rnd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4" name="Freeform 10"/>
          <p:cNvSpPr>
            <a:spLocks/>
          </p:cNvSpPr>
          <p:nvPr/>
        </p:nvSpPr>
        <p:spPr bwMode="gray">
          <a:xfrm>
            <a:off x="3193898" y="3274455"/>
            <a:ext cx="951706" cy="496924"/>
          </a:xfrm>
          <a:custGeom>
            <a:avLst/>
            <a:gdLst>
              <a:gd name="T0" fmla="*/ 912 w 913"/>
              <a:gd name="T1" fmla="*/ 0 h 265"/>
              <a:gd name="T2" fmla="*/ 396 w 913"/>
              <a:gd name="T3" fmla="*/ 0 h 265"/>
              <a:gd name="T4" fmla="*/ 0 w 913"/>
              <a:gd name="T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0"/>
                </a:moveTo>
                <a:lnTo>
                  <a:pt x="396" y="0"/>
                </a:lnTo>
                <a:lnTo>
                  <a:pt x="0" y="264"/>
                </a:lnTo>
              </a:path>
            </a:pathLst>
          </a:custGeom>
          <a:noFill/>
          <a:ln w="76200" cap="rnd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" name="Freeform 11"/>
          <p:cNvSpPr>
            <a:spLocks/>
          </p:cNvSpPr>
          <p:nvPr/>
        </p:nvSpPr>
        <p:spPr bwMode="gray">
          <a:xfrm>
            <a:off x="3202254" y="3823148"/>
            <a:ext cx="934994" cy="355636"/>
          </a:xfrm>
          <a:custGeom>
            <a:avLst/>
            <a:gdLst>
              <a:gd name="T0" fmla="*/ 912 w 913"/>
              <a:gd name="T1" fmla="*/ 264 h 265"/>
              <a:gd name="T2" fmla="*/ 396 w 913"/>
              <a:gd name="T3" fmla="*/ 264 h 265"/>
              <a:gd name="T4" fmla="*/ 0 w 913"/>
              <a:gd name="T5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264"/>
                </a:moveTo>
                <a:lnTo>
                  <a:pt x="396" y="264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" name="Freeform 11"/>
          <p:cNvSpPr>
            <a:spLocks/>
          </p:cNvSpPr>
          <p:nvPr/>
        </p:nvSpPr>
        <p:spPr bwMode="gray">
          <a:xfrm>
            <a:off x="2843807" y="4068683"/>
            <a:ext cx="1301795" cy="1090580"/>
          </a:xfrm>
          <a:custGeom>
            <a:avLst/>
            <a:gdLst>
              <a:gd name="T0" fmla="*/ 912 w 913"/>
              <a:gd name="T1" fmla="*/ 264 h 265"/>
              <a:gd name="T2" fmla="*/ 396 w 913"/>
              <a:gd name="T3" fmla="*/ 264 h 265"/>
              <a:gd name="T4" fmla="*/ 0 w 913"/>
              <a:gd name="T5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264"/>
                </a:moveTo>
                <a:lnTo>
                  <a:pt x="396" y="264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" name="Freeform 11"/>
          <p:cNvSpPr>
            <a:spLocks/>
          </p:cNvSpPr>
          <p:nvPr/>
        </p:nvSpPr>
        <p:spPr bwMode="gray">
          <a:xfrm>
            <a:off x="1741008" y="4053981"/>
            <a:ext cx="1925294" cy="2010896"/>
          </a:xfrm>
          <a:custGeom>
            <a:avLst/>
            <a:gdLst>
              <a:gd name="T0" fmla="*/ 912 w 913"/>
              <a:gd name="T1" fmla="*/ 264 h 265"/>
              <a:gd name="T2" fmla="*/ 396 w 913"/>
              <a:gd name="T3" fmla="*/ 264 h 265"/>
              <a:gd name="T4" fmla="*/ 0 w 913"/>
              <a:gd name="T5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264"/>
                </a:moveTo>
                <a:lnTo>
                  <a:pt x="396" y="264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rgbClr val="6633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9" y="6024839"/>
            <a:ext cx="781910" cy="6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768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เมนูการใช้งาน</a:t>
            </a:r>
            <a:endParaRPr lang="th-TH" sz="4400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107504" y="3091677"/>
            <a:ext cx="2319266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70C0"/>
              </a:gs>
              <a:gs pos="100000">
                <a:srgbClr val="0070C0"/>
              </a:gs>
            </a:gsLst>
            <a:lin ang="5400000" scaled="1"/>
          </a:gradFill>
          <a:ln w="635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th-TH" sz="40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ตั้งค่า</a:t>
            </a:r>
            <a:endParaRPr lang="en-US" altLang="ko-KR" sz="40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3779912" y="1472120"/>
            <a:ext cx="3816424" cy="663575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chemeClr val="tx1">
                  <a:lumMod val="40000"/>
                  <a:lumOff val="60000"/>
                </a:schemeClr>
              </a:gs>
              <a:gs pos="0">
                <a:schemeClr val="tx1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5400000" scaled="1"/>
          </a:gradFill>
          <a:ln w="60325">
            <a:solidFill>
              <a:srgbClr val="CCFF99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ตั้งค่าเครื่องโทรศัพท์เคลื่อนที่</a:t>
            </a:r>
            <a:endParaRPr kumimoji="1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Baijam" panose="02000506000000020004" pitchFamily="2" charset="-34"/>
              <a:ea typeface="Gulim" panose="020B0600000101010101" pitchFamily="34" charset="-127"/>
              <a:cs typeface="TH Baijam" panose="02000506000000020004" pitchFamily="2" charset="-34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3779912" y="2607427"/>
            <a:ext cx="3810947" cy="663575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5400000" scaled="1"/>
          </a:gradFill>
          <a:ln w="60325">
            <a:solidFill>
              <a:srgbClr val="CCFF99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ตั้งค่าเครือข่าย</a:t>
            </a:r>
            <a:r>
              <a:rPr lang="th-TH" sz="3200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kumimoji="1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Baijam" panose="02000506000000020004" pitchFamily="2" charset="-34"/>
              <a:ea typeface="Gulim" panose="020B0600000101010101" pitchFamily="34" charset="-127"/>
              <a:cs typeface="TH Baijam" panose="02000506000000020004" pitchFamily="2" charset="-34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3779912" y="3742734"/>
            <a:ext cx="3816424" cy="663575"/>
          </a:xfrm>
          <a:prstGeom prst="roundRect">
            <a:avLst>
              <a:gd name="adj" fmla="val 16667"/>
            </a:avLst>
          </a:prstGeom>
          <a:gradFill rotWithShape="1">
            <a:gsLst>
              <a:gs pos="92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43000"/>
                  <a:lumOff val="57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5400000" scaled="1"/>
          </a:gradFill>
          <a:ln w="60325">
            <a:solidFill>
              <a:srgbClr val="CCFF99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ตั้งค่าความปลอดภัย</a:t>
            </a:r>
            <a:r>
              <a:rPr lang="th-TH" sz="3200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kumimoji="1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Baijam" panose="02000506000000020004" pitchFamily="2" charset="-34"/>
              <a:ea typeface="Gulim" panose="020B0600000101010101" pitchFamily="34" charset="-127"/>
              <a:cs typeface="TH Baijam" panose="02000506000000020004" pitchFamily="2" charset="-34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3774435" y="4878041"/>
            <a:ext cx="3816424" cy="663575"/>
          </a:xfrm>
          <a:prstGeom prst="roundRect">
            <a:avLst>
              <a:gd name="adj" fmla="val 16667"/>
            </a:avLst>
          </a:prstGeom>
          <a:gradFill rotWithShape="1">
            <a:gsLst>
              <a:gs pos="92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5400000" scaled="1"/>
          </a:gradFill>
          <a:ln w="57150">
            <a:solidFill>
              <a:srgbClr val="CCFF99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ใช้การตั้งค่าแบบดั้งเดิม</a:t>
            </a:r>
            <a:r>
              <a:rPr lang="th-TH" sz="3200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kumimoji="1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Baijam" panose="02000506000000020004" pitchFamily="2" charset="-34"/>
              <a:ea typeface="Gulim" panose="020B0600000101010101" pitchFamily="34" charset="-127"/>
              <a:cs typeface="TH Baijam" panose="02000506000000020004" pitchFamily="2" charset="-34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gray">
          <a:xfrm>
            <a:off x="1979712" y="1700808"/>
            <a:ext cx="1794723" cy="1390869"/>
          </a:xfrm>
          <a:custGeom>
            <a:avLst/>
            <a:gdLst>
              <a:gd name="T0" fmla="*/ 912 w 913"/>
              <a:gd name="T1" fmla="*/ 0 h 265"/>
              <a:gd name="T2" fmla="*/ 396 w 913"/>
              <a:gd name="T3" fmla="*/ 0 h 265"/>
              <a:gd name="T4" fmla="*/ 0 w 913"/>
              <a:gd name="T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0"/>
                </a:moveTo>
                <a:lnTo>
                  <a:pt x="396" y="0"/>
                </a:lnTo>
                <a:lnTo>
                  <a:pt x="0" y="264"/>
                </a:lnTo>
              </a:path>
            </a:pathLst>
          </a:custGeom>
          <a:noFill/>
          <a:ln w="76200" cap="rnd" cmpd="sng">
            <a:solidFill>
              <a:schemeClr val="bg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1" name="Freeform 10"/>
          <p:cNvSpPr>
            <a:spLocks/>
          </p:cNvSpPr>
          <p:nvPr/>
        </p:nvSpPr>
        <p:spPr bwMode="gray">
          <a:xfrm>
            <a:off x="2447662" y="2922104"/>
            <a:ext cx="1326774" cy="398262"/>
          </a:xfrm>
          <a:custGeom>
            <a:avLst/>
            <a:gdLst>
              <a:gd name="T0" fmla="*/ 912 w 913"/>
              <a:gd name="T1" fmla="*/ 0 h 265"/>
              <a:gd name="T2" fmla="*/ 396 w 913"/>
              <a:gd name="T3" fmla="*/ 0 h 265"/>
              <a:gd name="T4" fmla="*/ 0 w 913"/>
              <a:gd name="T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0"/>
                </a:moveTo>
                <a:lnTo>
                  <a:pt x="396" y="0"/>
                </a:lnTo>
                <a:lnTo>
                  <a:pt x="0" y="264"/>
                </a:lnTo>
              </a:path>
            </a:pathLst>
          </a:custGeom>
          <a:noFill/>
          <a:ln w="76200" cap="rnd" cmpd="sng">
            <a:solidFill>
              <a:schemeClr val="bg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2" name="Freeform 11"/>
          <p:cNvSpPr>
            <a:spLocks/>
          </p:cNvSpPr>
          <p:nvPr/>
        </p:nvSpPr>
        <p:spPr bwMode="gray">
          <a:xfrm>
            <a:off x="2426769" y="3531627"/>
            <a:ext cx="1347665" cy="525783"/>
          </a:xfrm>
          <a:custGeom>
            <a:avLst/>
            <a:gdLst>
              <a:gd name="T0" fmla="*/ 912 w 913"/>
              <a:gd name="T1" fmla="*/ 264 h 265"/>
              <a:gd name="T2" fmla="*/ 396 w 913"/>
              <a:gd name="T3" fmla="*/ 264 h 265"/>
              <a:gd name="T4" fmla="*/ 0 w 913"/>
              <a:gd name="T5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264"/>
                </a:moveTo>
                <a:lnTo>
                  <a:pt x="396" y="264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3" name="Freeform 11"/>
          <p:cNvSpPr>
            <a:spLocks/>
          </p:cNvSpPr>
          <p:nvPr/>
        </p:nvSpPr>
        <p:spPr bwMode="gray">
          <a:xfrm>
            <a:off x="1963282" y="3836312"/>
            <a:ext cx="1811152" cy="1390628"/>
          </a:xfrm>
          <a:custGeom>
            <a:avLst/>
            <a:gdLst>
              <a:gd name="T0" fmla="*/ 912 w 913"/>
              <a:gd name="T1" fmla="*/ 264 h 265"/>
              <a:gd name="T2" fmla="*/ 396 w 913"/>
              <a:gd name="T3" fmla="*/ 264 h 265"/>
              <a:gd name="T4" fmla="*/ 0 w 913"/>
              <a:gd name="T5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264"/>
                </a:moveTo>
                <a:lnTo>
                  <a:pt x="396" y="264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894959"/>
            <a:ext cx="958785" cy="8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2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130" y="5528742"/>
            <a:ext cx="1243692" cy="1146147"/>
          </a:xfrm>
          <a:prstGeom prst="rect">
            <a:avLst/>
          </a:prstGeom>
        </p:spPr>
      </p:pic>
      <p:sp>
        <p:nvSpPr>
          <p:cNvPr id="6" name="ลูกศรขวา 5"/>
          <p:cNvSpPr/>
          <p:nvPr/>
        </p:nvSpPr>
        <p:spPr bwMode="auto">
          <a:xfrm>
            <a:off x="0" y="548680"/>
            <a:ext cx="7868428" cy="22322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ลูกศรขวา 6"/>
          <p:cNvSpPr/>
          <p:nvPr/>
        </p:nvSpPr>
        <p:spPr bwMode="auto">
          <a:xfrm>
            <a:off x="0" y="1196752"/>
            <a:ext cx="8244408" cy="4830065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ลูกศรขวา 7"/>
          <p:cNvSpPr/>
          <p:nvPr/>
        </p:nvSpPr>
        <p:spPr bwMode="auto">
          <a:xfrm>
            <a:off x="0" y="4442641"/>
            <a:ext cx="7009200" cy="2232248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197768" y="1126195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th-TH" sz="3200" b="1" dirty="0">
                <a:solidFill>
                  <a:srgbClr val="FFFF66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โทรศัพท์เคลื่อนที่ยุค </a:t>
            </a:r>
            <a:r>
              <a:rPr lang="en-US" sz="3200" b="1" dirty="0">
                <a:solidFill>
                  <a:srgbClr val="FFFF66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3G (Third - Generation)</a:t>
            </a:r>
            <a:r>
              <a:rPr lang="en-US" sz="3200" dirty="0">
                <a:solidFill>
                  <a:srgbClr val="FFFF66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:</a:t>
            </a:r>
          </a:p>
          <a:p>
            <a:pPr lvl="0" algn="l"/>
            <a:r>
              <a:rPr lang="en-US" sz="3200" b="1" dirty="0">
                <a:solidFill>
                  <a:srgbClr val="FFFF66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(Multimedia Cellular)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4239" y="2462883"/>
            <a:ext cx="69607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เน้นการส่งข้อมูลระบบเสียงและภาพอย่างมีประสิทธิภาพ โดยจะสามารถเพิ่มอัตราความเร็วในการส่งข้อมูลได้ถึง 384 </a:t>
            </a:r>
            <a:r>
              <a:rPr lang="en-US" sz="32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Kbps – 2 Mbps </a:t>
            </a:r>
            <a:r>
              <a:rPr lang="th-TH" sz="32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และสามารถเรียกโทรศัพท์เคลื่อนที่ในยุคนี้ว่า อินเทอร์เน็ตมือถือ </a:t>
            </a:r>
            <a:r>
              <a:rPr lang="en-US" sz="32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(Internet Mobile) </a:t>
            </a:r>
            <a:r>
              <a:rPr lang="th-TH" sz="32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และคุณสมบัติโดด</a:t>
            </a:r>
          </a:p>
          <a:p>
            <a:pPr algn="l"/>
            <a:endParaRPr lang="th-TH" sz="3200" dirty="0">
              <a:solidFill>
                <a:schemeClr val="accent3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th-TH" sz="32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เด่นของยุคนี้คือ </a:t>
            </a:r>
            <a:r>
              <a:rPr lang="en-US" sz="32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Anyservice Anywhere Anything </a:t>
            </a:r>
            <a:r>
              <a:rPr lang="th-TH" sz="32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คือ สามารถใช้งานได้ทุกรูปแบบที่ต้องการ </a:t>
            </a:r>
          </a:p>
        </p:txBody>
      </p:sp>
    </p:spTree>
    <p:extLst>
      <p:ext uri="{BB962C8B-B14F-4D97-AF65-F5344CB8AC3E}">
        <p14:creationId xmlns:p14="http://schemas.microsoft.com/office/powerpoint/2010/main" val="26487204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เมนูการใช้งาน</a:t>
            </a:r>
            <a:endParaRPr lang="th-TH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107504" y="3091677"/>
            <a:ext cx="2319266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030A0"/>
              </a:gs>
              <a:gs pos="100000">
                <a:srgbClr val="7030A0"/>
              </a:gs>
            </a:gsLst>
            <a:lin ang="5400000" scaled="1"/>
          </a:gradFill>
          <a:ln w="63500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th-TH" sz="3600" b="1" dirty="0">
                <a:solidFill>
                  <a:schemeClr val="bg1"/>
                </a:solidFill>
                <a:ea typeface="Times New Roman" panose="02020603050405020304" pitchFamily="18" charset="0"/>
                <a:cs typeface="Cordia New" panose="020B0304020202020204" pitchFamily="34" charset="-34"/>
              </a:rPr>
              <a:t>เครื่องมือ</a:t>
            </a:r>
            <a:endParaRPr lang="en-US" altLang="ko-KR" sz="3600" b="1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3299791" y="1264494"/>
            <a:ext cx="3816424" cy="663575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FFCCFF"/>
              </a:gs>
              <a:gs pos="0">
                <a:srgbClr val="FF99FF"/>
              </a:gs>
              <a:gs pos="84000">
                <a:srgbClr val="FFCCFF"/>
              </a:gs>
            </a:gsLst>
            <a:lin ang="5400000" scaled="1"/>
          </a:gradFill>
          <a:ln w="60325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ตั้งค่าเครื่องโทรศัพท์เคลื่อนที่</a:t>
            </a:r>
            <a:endParaRPr kumimoji="1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Baijam" panose="02000506000000020004" pitchFamily="2" charset="-34"/>
              <a:ea typeface="Gulim" panose="020B0600000101010101" pitchFamily="34" charset="-127"/>
              <a:cs typeface="TH Baijam" panose="02000506000000020004" pitchFamily="2" charset="-34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3299791" y="2095248"/>
            <a:ext cx="3816424" cy="663575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FFCCFF"/>
              </a:gs>
              <a:gs pos="0">
                <a:srgbClr val="FF99FF"/>
              </a:gs>
              <a:gs pos="90000">
                <a:srgbClr val="FFCCFF"/>
              </a:gs>
            </a:gsLst>
            <a:lin ang="5400000" scaled="1"/>
          </a:gradFill>
          <a:ln w="60325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ตั้งค่าเครื่องโทรศัพท์เคลื่อนที่</a:t>
            </a:r>
            <a:endParaRPr kumimoji="1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Baijam" panose="02000506000000020004" pitchFamily="2" charset="-34"/>
              <a:ea typeface="Gulim" panose="020B0600000101010101" pitchFamily="34" charset="-127"/>
              <a:cs typeface="TH Baijam" panose="02000506000000020004" pitchFamily="2" charset="-34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3299791" y="2913456"/>
            <a:ext cx="3816424" cy="663575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FFCCFF"/>
              </a:gs>
              <a:gs pos="0">
                <a:srgbClr val="FF99FF"/>
              </a:gs>
              <a:gs pos="90000">
                <a:srgbClr val="FFCCFF"/>
              </a:gs>
            </a:gsLst>
            <a:lin ang="5400000" scaled="1"/>
          </a:gradFill>
          <a:ln w="60325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ตั้งค่าเครื่องโทรศัพท์เคลื่อนที่</a:t>
            </a:r>
            <a:endParaRPr kumimoji="1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Baijam" panose="02000506000000020004" pitchFamily="2" charset="-34"/>
              <a:ea typeface="Gulim" panose="020B0600000101010101" pitchFamily="34" charset="-127"/>
              <a:cs typeface="TH Baijam" panose="02000506000000020004" pitchFamily="2" charset="-34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3265917" y="3782013"/>
            <a:ext cx="3816424" cy="663575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FFCCFF"/>
              </a:gs>
              <a:gs pos="0">
                <a:srgbClr val="FF99FF"/>
              </a:gs>
              <a:gs pos="89000">
                <a:srgbClr val="FFCCFF"/>
              </a:gs>
            </a:gsLst>
            <a:lin ang="5400000" scaled="1"/>
          </a:gradFill>
          <a:ln w="60325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ตั้งค่าเครื่องโทรศัพท์เคลื่อนที่</a:t>
            </a:r>
            <a:endParaRPr kumimoji="1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Baijam" panose="02000506000000020004" pitchFamily="2" charset="-34"/>
              <a:ea typeface="Gulim" panose="020B0600000101010101" pitchFamily="34" charset="-127"/>
              <a:cs typeface="TH Baijam" panose="02000506000000020004" pitchFamily="2" charset="-34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gray">
          <a:xfrm>
            <a:off x="3275856" y="4647878"/>
            <a:ext cx="3816424" cy="663575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FFCCFF"/>
              </a:gs>
              <a:gs pos="0">
                <a:srgbClr val="FF99FF"/>
              </a:gs>
              <a:gs pos="91000">
                <a:srgbClr val="FFCCFF"/>
              </a:gs>
            </a:gsLst>
            <a:lin ang="5400000" scaled="1"/>
          </a:gradFill>
          <a:ln w="60325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ตั้งค่าเครื่องโทรศัพท์เคลื่อนที่</a:t>
            </a:r>
            <a:endParaRPr kumimoji="1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Baijam" panose="02000506000000020004" pitchFamily="2" charset="-34"/>
              <a:ea typeface="Gulim" panose="020B0600000101010101" pitchFamily="34" charset="-127"/>
              <a:cs typeface="TH Baijam" panose="02000506000000020004" pitchFamily="2" charset="-34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gray">
          <a:xfrm>
            <a:off x="3265917" y="5488159"/>
            <a:ext cx="3816424" cy="642797"/>
          </a:xfrm>
          <a:prstGeom prst="roundRect">
            <a:avLst>
              <a:gd name="adj" fmla="val 16667"/>
            </a:avLst>
          </a:prstGeom>
          <a:gradFill rotWithShape="1">
            <a:gsLst>
              <a:gs pos="100000">
                <a:srgbClr val="FFCCFF"/>
              </a:gs>
              <a:gs pos="0">
                <a:srgbClr val="FF99FF"/>
              </a:gs>
              <a:gs pos="89000">
                <a:srgbClr val="FFCCFF"/>
              </a:gs>
            </a:gsLst>
            <a:lin ang="5400000" scaled="1"/>
          </a:gradFill>
          <a:ln w="60325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chemeClr val="tx2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ตั้งค่าเครื่องโทรศัพท์เคลื่อนที่</a:t>
            </a:r>
            <a:endParaRPr kumimoji="1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H Baijam" panose="02000506000000020004" pitchFamily="2" charset="-34"/>
              <a:ea typeface="Gulim" panose="020B0600000101010101" pitchFamily="34" charset="-127"/>
              <a:cs typeface="TH Baijam" panose="02000506000000020004" pitchFamily="2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070" y="5918235"/>
            <a:ext cx="941562" cy="819211"/>
          </a:xfrm>
          <a:prstGeom prst="rect">
            <a:avLst/>
          </a:prstGeom>
        </p:spPr>
      </p:pic>
      <p:sp>
        <p:nvSpPr>
          <p:cNvPr id="14" name="Freeform 10"/>
          <p:cNvSpPr>
            <a:spLocks/>
          </p:cNvSpPr>
          <p:nvPr/>
        </p:nvSpPr>
        <p:spPr bwMode="gray">
          <a:xfrm>
            <a:off x="1436915" y="1607357"/>
            <a:ext cx="1863688" cy="1434423"/>
          </a:xfrm>
          <a:custGeom>
            <a:avLst/>
            <a:gdLst>
              <a:gd name="T0" fmla="*/ 912 w 913"/>
              <a:gd name="T1" fmla="*/ 0 h 265"/>
              <a:gd name="T2" fmla="*/ 396 w 913"/>
              <a:gd name="T3" fmla="*/ 0 h 265"/>
              <a:gd name="T4" fmla="*/ 0 w 913"/>
              <a:gd name="T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0"/>
                </a:moveTo>
                <a:lnTo>
                  <a:pt x="396" y="0"/>
                </a:lnTo>
                <a:lnTo>
                  <a:pt x="0" y="264"/>
                </a:lnTo>
              </a:path>
            </a:pathLst>
          </a:custGeom>
          <a:noFill/>
          <a:ln w="76200" cap="rnd" cmpd="sng">
            <a:solidFill>
              <a:schemeClr val="bg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5" name="Freeform 10"/>
          <p:cNvSpPr>
            <a:spLocks/>
          </p:cNvSpPr>
          <p:nvPr/>
        </p:nvSpPr>
        <p:spPr bwMode="gray">
          <a:xfrm>
            <a:off x="1907704" y="2508171"/>
            <a:ext cx="1365515" cy="564283"/>
          </a:xfrm>
          <a:custGeom>
            <a:avLst/>
            <a:gdLst>
              <a:gd name="T0" fmla="*/ 912 w 913"/>
              <a:gd name="T1" fmla="*/ 0 h 265"/>
              <a:gd name="T2" fmla="*/ 396 w 913"/>
              <a:gd name="T3" fmla="*/ 0 h 265"/>
              <a:gd name="T4" fmla="*/ 0 w 913"/>
              <a:gd name="T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0"/>
                </a:moveTo>
                <a:lnTo>
                  <a:pt x="396" y="0"/>
                </a:lnTo>
                <a:lnTo>
                  <a:pt x="0" y="264"/>
                </a:lnTo>
              </a:path>
            </a:pathLst>
          </a:custGeom>
          <a:noFill/>
          <a:ln w="76200" cap="rnd" cmpd="sng">
            <a:solidFill>
              <a:schemeClr val="bg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6" name="Freeform 10"/>
          <p:cNvSpPr>
            <a:spLocks/>
          </p:cNvSpPr>
          <p:nvPr/>
        </p:nvSpPr>
        <p:spPr bwMode="gray">
          <a:xfrm>
            <a:off x="2453342" y="3122351"/>
            <a:ext cx="873833" cy="326808"/>
          </a:xfrm>
          <a:custGeom>
            <a:avLst/>
            <a:gdLst>
              <a:gd name="T0" fmla="*/ 912 w 913"/>
              <a:gd name="T1" fmla="*/ 0 h 265"/>
              <a:gd name="T2" fmla="*/ 396 w 913"/>
              <a:gd name="T3" fmla="*/ 0 h 265"/>
              <a:gd name="T4" fmla="*/ 0 w 913"/>
              <a:gd name="T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0"/>
                </a:moveTo>
                <a:lnTo>
                  <a:pt x="396" y="0"/>
                </a:lnTo>
                <a:lnTo>
                  <a:pt x="0" y="264"/>
                </a:lnTo>
              </a:path>
            </a:pathLst>
          </a:custGeom>
          <a:noFill/>
          <a:ln w="76200" cap="rnd" cmpd="sng">
            <a:solidFill>
              <a:schemeClr val="bg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7" name="Freeform 11"/>
          <p:cNvSpPr>
            <a:spLocks/>
          </p:cNvSpPr>
          <p:nvPr/>
        </p:nvSpPr>
        <p:spPr bwMode="gray">
          <a:xfrm>
            <a:off x="2453342" y="3607705"/>
            <a:ext cx="851114" cy="456667"/>
          </a:xfrm>
          <a:custGeom>
            <a:avLst/>
            <a:gdLst>
              <a:gd name="T0" fmla="*/ 912 w 913"/>
              <a:gd name="T1" fmla="*/ 264 h 265"/>
              <a:gd name="T2" fmla="*/ 396 w 913"/>
              <a:gd name="T3" fmla="*/ 264 h 265"/>
              <a:gd name="T4" fmla="*/ 0 w 913"/>
              <a:gd name="T5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264"/>
                </a:moveTo>
                <a:lnTo>
                  <a:pt x="396" y="264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8" name="Freeform 11"/>
          <p:cNvSpPr>
            <a:spLocks/>
          </p:cNvSpPr>
          <p:nvPr/>
        </p:nvSpPr>
        <p:spPr bwMode="gray">
          <a:xfrm>
            <a:off x="1954763" y="3830341"/>
            <a:ext cx="1347665" cy="1105759"/>
          </a:xfrm>
          <a:custGeom>
            <a:avLst/>
            <a:gdLst>
              <a:gd name="T0" fmla="*/ 912 w 913"/>
              <a:gd name="T1" fmla="*/ 264 h 265"/>
              <a:gd name="T2" fmla="*/ 396 w 913"/>
              <a:gd name="T3" fmla="*/ 264 h 265"/>
              <a:gd name="T4" fmla="*/ 0 w 913"/>
              <a:gd name="T5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264"/>
                </a:moveTo>
                <a:lnTo>
                  <a:pt x="396" y="264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9" name="Freeform 11"/>
          <p:cNvSpPr>
            <a:spLocks/>
          </p:cNvSpPr>
          <p:nvPr/>
        </p:nvSpPr>
        <p:spPr bwMode="gray">
          <a:xfrm>
            <a:off x="1259633" y="3782014"/>
            <a:ext cx="1994520" cy="2127930"/>
          </a:xfrm>
          <a:custGeom>
            <a:avLst/>
            <a:gdLst>
              <a:gd name="T0" fmla="*/ 912 w 913"/>
              <a:gd name="T1" fmla="*/ 264 h 265"/>
              <a:gd name="T2" fmla="*/ 396 w 913"/>
              <a:gd name="T3" fmla="*/ 264 h 265"/>
              <a:gd name="T4" fmla="*/ 0 w 913"/>
              <a:gd name="T5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264"/>
                </a:moveTo>
                <a:lnTo>
                  <a:pt x="396" y="264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4742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>
                <a:solidFill>
                  <a:srgbClr val="FFFF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เมนูการใช้งาน</a:t>
            </a:r>
            <a:endParaRPr lang="th-TH" dirty="0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304800" y="1718562"/>
            <a:ext cx="2319266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D050"/>
              </a:gs>
              <a:gs pos="100000">
                <a:srgbClr val="92D050"/>
              </a:gs>
            </a:gsLst>
            <a:lin ang="5400000" scaled="1"/>
          </a:gradFill>
          <a:ln w="63500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th-TH" sz="3600" b="1" dirty="0">
                <a:solidFill>
                  <a:schemeClr val="bg2">
                    <a:lumMod val="10000"/>
                  </a:schemeClr>
                </a:solidFill>
              </a:rPr>
              <a:t>เกมส์</a:t>
            </a:r>
            <a:endParaRPr lang="en-US" altLang="ko-KR" sz="3600" b="1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gray">
          <a:xfrm>
            <a:off x="304800" y="3341986"/>
            <a:ext cx="2319266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63500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th-TH" sz="36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บริการ</a:t>
            </a:r>
            <a:endParaRPr lang="en-US" altLang="ko-KR" sz="3600" b="1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gray">
          <a:xfrm>
            <a:off x="2695296" y="3002319"/>
            <a:ext cx="1365515" cy="564283"/>
          </a:xfrm>
          <a:custGeom>
            <a:avLst/>
            <a:gdLst>
              <a:gd name="T0" fmla="*/ 912 w 913"/>
              <a:gd name="T1" fmla="*/ 0 h 265"/>
              <a:gd name="T2" fmla="*/ 396 w 913"/>
              <a:gd name="T3" fmla="*/ 0 h 265"/>
              <a:gd name="T4" fmla="*/ 0 w 913"/>
              <a:gd name="T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0"/>
                </a:moveTo>
                <a:lnTo>
                  <a:pt x="396" y="0"/>
                </a:lnTo>
                <a:lnTo>
                  <a:pt x="0" y="264"/>
                </a:lnTo>
              </a:path>
            </a:pathLst>
          </a:custGeom>
          <a:noFill/>
          <a:ln w="76200" cap="rnd" cmpd="sng">
            <a:solidFill>
              <a:schemeClr val="bg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>
            <a:off x="4152325" y="2620885"/>
            <a:ext cx="2319266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 w="63500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WAP</a:t>
            </a:r>
            <a:endParaRPr lang="en-US" altLang="ko-KR" sz="3600" b="1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4152325" y="3974755"/>
            <a:ext cx="2319266" cy="66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 w="63500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latinLnBrk="0" hangingPunct="0"/>
            <a:r>
              <a:rPr lang="th-TH" sz="36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บัญชีข้อมูล</a:t>
            </a:r>
            <a:r>
              <a:rPr lang="th-TH" sz="3600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en-US" altLang="ko-KR" sz="3600" b="1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gray">
          <a:xfrm>
            <a:off x="2715580" y="3849876"/>
            <a:ext cx="1365515" cy="456667"/>
          </a:xfrm>
          <a:custGeom>
            <a:avLst/>
            <a:gdLst>
              <a:gd name="T0" fmla="*/ 912 w 913"/>
              <a:gd name="T1" fmla="*/ 264 h 265"/>
              <a:gd name="T2" fmla="*/ 396 w 913"/>
              <a:gd name="T3" fmla="*/ 264 h 265"/>
              <a:gd name="T4" fmla="*/ 0 w 913"/>
              <a:gd name="T5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265">
                <a:moveTo>
                  <a:pt x="912" y="264"/>
                </a:moveTo>
                <a:lnTo>
                  <a:pt x="396" y="264"/>
                </a:lnTo>
                <a:lnTo>
                  <a:pt x="0" y="0"/>
                </a:lnTo>
              </a:path>
            </a:pathLst>
          </a:custGeom>
          <a:noFill/>
          <a:ln w="76200" cap="rnd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894959"/>
            <a:ext cx="958785" cy="8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648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3488" y="655638"/>
            <a:ext cx="8880512" cy="563562"/>
          </a:xfrm>
        </p:spPr>
        <p:txBody>
          <a:bodyPr/>
          <a:lstStyle/>
          <a:p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บทที่ </a:t>
            </a:r>
            <a:r>
              <a:rPr lang="th-TH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10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เครื่องมือ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และวัสดุอุปกรณ์สำหรับงานโทรศัพท์เคลื่อนที่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</a:rPr>
              <a:t/>
            </a:r>
            <a:br>
              <a:rPr lang="en-US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endParaRPr lang="th-TH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5" name="ลูกศรขวา 4"/>
          <p:cNvSpPr/>
          <p:nvPr/>
        </p:nvSpPr>
        <p:spPr bwMode="auto">
          <a:xfrm>
            <a:off x="286004" y="1159261"/>
            <a:ext cx="7742380" cy="1368152"/>
          </a:xfrm>
          <a:prstGeom prst="rightArrow">
            <a:avLst/>
          </a:prstGeom>
          <a:solidFill>
            <a:srgbClr val="FF66CC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28802" y="1550949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จิ๊กเทสต์ หรือ เทสต์บ๊อกซ์ </a:t>
            </a:r>
            <a:r>
              <a:rPr lang="en-US" sz="3200" b="1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 (</a:t>
            </a:r>
            <a:r>
              <a:rPr lang="en-US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Jig test or Test box) </a:t>
            </a:r>
            <a:endParaRPr lang="en-US" sz="32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5894959"/>
            <a:ext cx="958785" cy="834196"/>
          </a:xfrm>
          <a:prstGeom prst="rect">
            <a:avLst/>
          </a:prstGeom>
        </p:spPr>
      </p:pic>
      <p:sp>
        <p:nvSpPr>
          <p:cNvPr id="8" name="ลูกศรขวา 7"/>
          <p:cNvSpPr/>
          <p:nvPr/>
        </p:nvSpPr>
        <p:spPr bwMode="auto">
          <a:xfrm rot="16200000">
            <a:off x="1998388" y="598390"/>
            <a:ext cx="4317612" cy="7399583"/>
          </a:xfrm>
          <a:prstGeom prst="rightArrow">
            <a:avLst>
              <a:gd name="adj1" fmla="val 50000"/>
              <a:gd name="adj2" fmla="val 51297"/>
            </a:avLst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98000">
                <a:srgbClr val="CCFF99">
                  <a:alpha val="36000"/>
                </a:srgbClr>
              </a:gs>
              <a:gs pos="100000">
                <a:srgbClr val="CCFF99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688012" y="3082708"/>
            <a:ext cx="68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6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    ใช้</a:t>
            </a:r>
            <a:r>
              <a:rPr lang="th-TH" sz="3600" dirty="0">
                <a:latin typeface="TH Baijam" panose="02000506000000020004" pitchFamily="2" charset="-34"/>
                <a:cs typeface="TH Baijam" panose="02000506000000020004" pitchFamily="2" charset="-34"/>
              </a:rPr>
              <a:t>เพื่อวางแผงวงจรซึ่งจิ๊กเทสต์จะมีขา</a:t>
            </a:r>
            <a:r>
              <a:rPr lang="th-TH" sz="36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สำหรับ</a:t>
            </a:r>
          </a:p>
          <a:p>
            <a:pPr algn="l"/>
            <a:r>
              <a:rPr lang="th-TH" sz="36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ล็อก</a:t>
            </a:r>
            <a:r>
              <a:rPr lang="th-TH" sz="3600" dirty="0">
                <a:latin typeface="TH Baijam" panose="02000506000000020004" pitchFamily="2" charset="-34"/>
                <a:cs typeface="TH Baijam" panose="02000506000000020004" pitchFamily="2" charset="-34"/>
              </a:rPr>
              <a:t>แผงวงจรให้คงที่และมีจุดให้ใช้คู่กับซอฟต์แวร์เพื่อแก้อีมี่และปลดล็อก </a:t>
            </a:r>
          </a:p>
        </p:txBody>
      </p:sp>
    </p:spTree>
    <p:extLst>
      <p:ext uri="{BB962C8B-B14F-4D97-AF65-F5344CB8AC3E}">
        <p14:creationId xmlns:p14="http://schemas.microsoft.com/office/powerpoint/2010/main" val="19971022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ลูกศรขวา 4"/>
          <p:cNvSpPr/>
          <p:nvPr/>
        </p:nvSpPr>
        <p:spPr bwMode="auto">
          <a:xfrm>
            <a:off x="304800" y="614363"/>
            <a:ext cx="7939608" cy="2166565"/>
          </a:xfrm>
          <a:prstGeom prst="rightArrow">
            <a:avLst/>
          </a:prstGeom>
          <a:solidFill>
            <a:srgbClr val="FF3399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04800" y="1374479"/>
            <a:ext cx="736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สายดาต้าลิงค์หรือสายแฟลช</a:t>
            </a:r>
            <a:endParaRPr lang="th-TH" sz="36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ลูกศรขวา 7"/>
          <p:cNvSpPr/>
          <p:nvPr/>
        </p:nvSpPr>
        <p:spPr bwMode="auto">
          <a:xfrm rot="16200000">
            <a:off x="288033" y="1997684"/>
            <a:ext cx="4104455" cy="4680520"/>
          </a:xfrm>
          <a:prstGeom prst="rightArrow">
            <a:avLst/>
          </a:prstGeom>
          <a:solidFill>
            <a:srgbClr val="33CCFF">
              <a:alpha val="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ลูกศรขวา 8"/>
          <p:cNvSpPr/>
          <p:nvPr/>
        </p:nvSpPr>
        <p:spPr bwMode="auto">
          <a:xfrm rot="16200000">
            <a:off x="3834172" y="2007137"/>
            <a:ext cx="4104455" cy="4680520"/>
          </a:xfrm>
          <a:prstGeom prst="rightArrow">
            <a:avLst/>
          </a:prstGeom>
          <a:solidFill>
            <a:srgbClr val="7030A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19695" y="2295169"/>
            <a:ext cx="9121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>
                <a:solidFill>
                  <a:schemeClr val="tx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สำหรับโทรศัพท์เคลื่อนที่โนเกีย รุ่น 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3310 </a:t>
            </a:r>
            <a:r>
              <a:rPr lang="th-TH" sz="3200" b="1" dirty="0">
                <a:solidFill>
                  <a:schemeClr val="tx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จะใช้สายต่อใช้งาน </a:t>
            </a:r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 </a:t>
            </a:r>
            <a:r>
              <a:rPr lang="th-TH" sz="3200" b="1" dirty="0">
                <a:solidFill>
                  <a:schemeClr val="tx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ชุด </a:t>
            </a:r>
            <a:endParaRPr lang="th-TH" sz="3200" b="1" dirty="0" smtClean="0">
              <a:solidFill>
                <a:schemeClr val="tx1">
                  <a:lumMod val="7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ชุดที่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 </a:t>
            </a:r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สำหรับการแฟลชหรืออัพเกรดเรียกกันโดยทั่วไปว่า</a:t>
            </a:r>
            <a:r>
              <a:rPr lang="th-TH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สาย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F-BUS</a:t>
            </a:r>
            <a:endParaRPr lang="th-TH" sz="3200" b="1" dirty="0" smtClean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Cordia New" panose="020B0304020202020204" pitchFamily="34" charset="-34"/>
              </a:rPr>
              <a:t>ชุดที่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 2 </a:t>
            </a:r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</a:rPr>
              <a:t>สำหรับการแก้อีมี่ ปลดล็อก โหลดภาพและเสียง</a:t>
            </a:r>
            <a:r>
              <a:rPr lang="th-TH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th-TH" sz="3200" b="1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3874282"/>
            <a:ext cx="2810930" cy="2072072"/>
          </a:xfrm>
          <a:prstGeom prst="rect">
            <a:avLst/>
          </a:prstGeo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5043" r="114"/>
          <a:stretch>
            <a:fillRect/>
          </a:stretch>
        </p:blipFill>
        <p:spPr bwMode="auto">
          <a:xfrm>
            <a:off x="3902224" y="3792099"/>
            <a:ext cx="4052570" cy="223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กล่องข้อความ 13"/>
          <p:cNvSpPr txBox="1"/>
          <p:nvPr/>
        </p:nvSpPr>
        <p:spPr>
          <a:xfrm>
            <a:off x="2051720" y="5871679"/>
            <a:ext cx="678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 smtClean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ชุดที่ </a:t>
            </a:r>
            <a:r>
              <a:rPr lang="en-US" sz="2800" b="1" dirty="0" smtClean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</a:t>
            </a:r>
            <a:endParaRPr lang="th-TH" sz="2800" b="1" dirty="0">
              <a:solidFill>
                <a:srgbClr val="C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4800216" y="5894959"/>
            <a:ext cx="163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 smtClean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ชุดที่ </a:t>
            </a:r>
            <a:r>
              <a:rPr lang="en-US" sz="2800" b="1" dirty="0" smtClean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</a:t>
            </a:r>
            <a:endParaRPr lang="th-TH" sz="2800" b="1" dirty="0">
              <a:solidFill>
                <a:srgbClr val="C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894959"/>
            <a:ext cx="958785" cy="8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035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251520" y="943202"/>
            <a:ext cx="3744416" cy="1224136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 anchor="ctr"/>
          <a:lstStyle>
            <a:lvl1pPr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63550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27100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389063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51025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082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7654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226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6798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0" latinLnBrk="0" hangingPunct="0"/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มัลติมิเตอร์แบบเข็ม หรือ </a:t>
            </a:r>
            <a:endParaRPr lang="th-TH" sz="3200" b="1" dirty="0" smtClean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 eaLnBrk="0" latinLnBrk="0" hangingPunct="0"/>
            <a:r>
              <a:rPr lang="th-TH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อนาล็อก </a:t>
            </a:r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</a:t>
            </a:r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Analog)</a:t>
            </a:r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en-US" altLang="ko-KR" sz="3200" b="1" dirty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3995935" y="1529209"/>
            <a:ext cx="1185863" cy="0"/>
          </a:xfrm>
          <a:prstGeom prst="lin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 rot="5400000">
            <a:off x="6210045" y="-261546"/>
            <a:ext cx="1726197" cy="3782689"/>
          </a:xfrm>
          <a:prstGeom prst="cube">
            <a:avLst>
              <a:gd name="adj" fmla="val 11667"/>
            </a:avLst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6838" tIns="49213" rIns="96838" bIns="49213" anchor="ctr"/>
          <a:lstStyle>
            <a:lvl1pPr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71488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42975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414463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85950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431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8003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575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7147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103663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380955" y="836712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ใช้เพื่อวัดการทำงานของกระดิ่งมอเตอรสั่น หลอดไฟ </a:t>
            </a:r>
            <a:r>
              <a:rPr lang="en-US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LED </a:t>
            </a:r>
            <a:r>
              <a:rPr lang="th-TH" sz="28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และลำโพง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296" y="5940295"/>
            <a:ext cx="886777" cy="771545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562909"/>
            <a:ext cx="2876726" cy="376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859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179512" y="1556792"/>
            <a:ext cx="3744416" cy="1224136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 anchor="ctr"/>
          <a:lstStyle>
            <a:lvl1pPr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63550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27100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389063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51025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082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7654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226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6798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0" latinLnBrk="0" hangingPunct="0"/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มัลติมิเตอร์</a:t>
            </a:r>
            <a:r>
              <a:rPr lang="th-TH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แบบ</a:t>
            </a:r>
            <a:r>
              <a:rPr lang="th-TH" sz="3200" b="1" dirty="0" smtClean="0">
                <a:solidFill>
                  <a:schemeClr val="bg2">
                    <a:lumMod val="10000"/>
                  </a:schemeClr>
                </a:solidFill>
              </a:rPr>
              <a:t>แสดงผล</a:t>
            </a:r>
          </a:p>
          <a:p>
            <a:pPr algn="ctr" eaLnBrk="0" latinLnBrk="0" hangingPunct="0"/>
            <a:r>
              <a:rPr lang="th-TH" sz="3200" b="1" dirty="0" smtClean="0">
                <a:solidFill>
                  <a:schemeClr val="bg2">
                    <a:lumMod val="10000"/>
                  </a:schemeClr>
                </a:solidFill>
              </a:rPr>
              <a:t>เป็น</a:t>
            </a:r>
            <a:r>
              <a:rPr lang="th-TH" sz="3200" b="1" dirty="0">
                <a:solidFill>
                  <a:schemeClr val="bg2">
                    <a:lumMod val="10000"/>
                  </a:schemeClr>
                </a:solidFill>
              </a:rPr>
              <a:t>ตัวเลข </a:t>
            </a:r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(ดิจิตอล</a:t>
            </a:r>
            <a:r>
              <a:rPr lang="th-TH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)</a:t>
            </a:r>
            <a:endParaRPr lang="en-US" altLang="ko-KR" sz="3200" b="1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4139951" y="2204864"/>
            <a:ext cx="969839" cy="0"/>
          </a:xfrm>
          <a:prstGeom prst="lin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rot="5400000">
            <a:off x="6131590" y="313457"/>
            <a:ext cx="1739216" cy="3782815"/>
          </a:xfrm>
          <a:prstGeom prst="cube">
            <a:avLst>
              <a:gd name="adj" fmla="val 11667"/>
            </a:avLst>
          </a:prstGeom>
          <a:solidFill>
            <a:srgbClr val="CCFF99"/>
          </a:solidFill>
          <a:ln>
            <a:noFill/>
          </a:ln>
          <a:effectLst/>
        </p:spPr>
        <p:txBody>
          <a:bodyPr rot="10800000" vert="eaVert" wrap="none" lIns="96838" tIns="49213" rIns="96838" bIns="49213" anchor="ctr"/>
          <a:lstStyle>
            <a:lvl1pPr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71488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42975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414463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85950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431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8003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575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7147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0" latinLnBrk="0" hangingPunct="0"/>
            <a:endParaRPr lang="en-US" altLang="ko-KR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147785" y="1395933"/>
            <a:ext cx="3638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th-TH" sz="2800" b="1">
                <a:solidFill>
                  <a:srgbClr val="DDDDDD">
                    <a:lumMod val="10000"/>
                  </a:srgb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เหมาะสำหรับใช้วัดแรงดันไฟฟ้าในการซ่อมโทรศัพท์เคลื่อนที่เพราะมีหลายจุดในการวัด </a:t>
            </a:r>
            <a:endParaRPr lang="th-TH" sz="2800" b="1" dirty="0">
              <a:solidFill>
                <a:srgbClr val="DDDDDD">
                  <a:lumMod val="10000"/>
                </a:srgb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06251"/>
            <a:ext cx="1800200" cy="2688299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982" y="3206250"/>
            <a:ext cx="1800200" cy="2688299"/>
          </a:xfrm>
          <a:prstGeom prst="rect">
            <a:avLst/>
          </a:prstGeom>
        </p:spPr>
      </p:pic>
      <p:sp>
        <p:nvSpPr>
          <p:cNvPr id="11" name="กล่องข้อความ 10"/>
          <p:cNvSpPr txBox="1"/>
          <p:nvPr/>
        </p:nvSpPr>
        <p:spPr>
          <a:xfrm>
            <a:off x="755576" y="589455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แบบธรรมดา</a:t>
            </a:r>
            <a:endParaRPr lang="th-TH" sz="2800" b="1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242267" y="5889077"/>
            <a:ext cx="20970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แบบ </a:t>
            </a:r>
            <a:r>
              <a:rPr kumimoji="0" lang="en-US" altLang="th-TH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Auto range</a:t>
            </a:r>
            <a:endParaRPr kumimoji="0" lang="en-US" altLang="th-TH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198" y="5881913"/>
            <a:ext cx="1027186" cy="89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38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323528" y="1340768"/>
            <a:ext cx="3744416" cy="1224136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 anchor="ctr"/>
          <a:lstStyle>
            <a:lvl1pPr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63550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27100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389063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51025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082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7654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226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6798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ออสซิลโลสโคป </a:t>
            </a:r>
            <a:endParaRPr lang="en-US" sz="3200" b="1" dirty="0" smtClean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Oscilloscope)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4067944" y="1988840"/>
            <a:ext cx="1185863" cy="0"/>
          </a:xfrm>
          <a:prstGeom prst="lin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rot="5400000">
            <a:off x="6275606" y="97433"/>
            <a:ext cx="1739216" cy="3782815"/>
          </a:xfrm>
          <a:prstGeom prst="cube">
            <a:avLst>
              <a:gd name="adj" fmla="val 11667"/>
            </a:avLst>
          </a:prstGeom>
          <a:solidFill>
            <a:srgbClr val="FF99FF"/>
          </a:solidFill>
          <a:ln>
            <a:noFill/>
          </a:ln>
          <a:effectLst/>
        </p:spPr>
        <p:txBody>
          <a:bodyPr rot="10800000" vert="eaVert" wrap="none" lIns="96838" tIns="49213" rIns="96838" bIns="49213" anchor="ctr"/>
          <a:lstStyle>
            <a:lvl1pPr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71488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42975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414463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85950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431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8003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575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7147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0" latinLnBrk="0" hangingPunct="0"/>
            <a:endParaRPr lang="en-US" altLang="ko-KR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5399584" y="1251714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ทำหน้าที่วัดรูปคลื่นและรูปสัญญาณต่าง ๆ ซึ่งถ้าใช้</a:t>
            </a:r>
            <a:r>
              <a:rPr lang="th-TH" sz="2800" b="1" dirty="0" err="1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มัลติ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-</a:t>
            </a:r>
            <a:r>
              <a:rPr lang="th-TH" sz="28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มิเตอร์ทั่วไป ไม่สามารถจะวัดได้ 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69" y="3212976"/>
            <a:ext cx="4742349" cy="2538333"/>
          </a:xfrm>
          <a:prstGeom prst="rect">
            <a:avLst/>
          </a:prstGeom>
        </p:spPr>
      </p:pic>
      <p:sp>
        <p:nvSpPr>
          <p:cNvPr id="11" name="กล่องข้อความ 10"/>
          <p:cNvSpPr txBox="1"/>
          <p:nvPr/>
        </p:nvSpPr>
        <p:spPr>
          <a:xfrm>
            <a:off x="2015715" y="585380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ออสซิลโลสโคป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214" y="5853808"/>
            <a:ext cx="886777" cy="7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504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251520" y="943202"/>
            <a:ext cx="3744416" cy="1224136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 anchor="ctr"/>
          <a:lstStyle>
            <a:lvl1pPr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63550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27100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389063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51025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082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7654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226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6798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สเปคตรัม อนาไลเซอร์ </a:t>
            </a:r>
            <a:endParaRPr lang="en-US" sz="3200" b="1" dirty="0" smtClean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Spectrum analyzer)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3995936" y="1556792"/>
            <a:ext cx="1185863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 rot="5400000">
            <a:off x="6203599" y="-184176"/>
            <a:ext cx="1739216" cy="3782815"/>
          </a:xfrm>
          <a:prstGeom prst="cube">
            <a:avLst>
              <a:gd name="adj" fmla="val 11667"/>
            </a:avLst>
          </a:prstGeom>
          <a:solidFill>
            <a:srgbClr val="CCFFFF"/>
          </a:solidFill>
          <a:ln>
            <a:noFill/>
          </a:ln>
          <a:effectLst/>
        </p:spPr>
        <p:txBody>
          <a:bodyPr rot="10800000" vert="eaVert" wrap="none" lIns="96838" tIns="49213" rIns="96838" bIns="49213" anchor="ctr"/>
          <a:lstStyle>
            <a:lvl1pPr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71488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42975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414463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85950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431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8003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575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7147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0" latinLnBrk="0" hangingPunct="0"/>
            <a:endParaRPr lang="en-US" altLang="ko-KR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292080" y="943202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เป็นอุปกรณ์ที่มีความสามารถในการวัดสัญญาณในย่านความถี่สูงมาก ๆ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084" y="4457337"/>
            <a:ext cx="4133704" cy="1810522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64" y="2521087"/>
            <a:ext cx="4133704" cy="1837202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5661248"/>
            <a:ext cx="1052302" cy="9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208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154561" y="1326908"/>
            <a:ext cx="4248472" cy="144016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 anchor="ctr"/>
          <a:lstStyle>
            <a:lvl1pPr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63550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27100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389063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51025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082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7654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226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6798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endParaRPr lang="en-US" sz="3200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93845" y="1508379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เครื่องกำเนิดสัญญาณความถี่วิทยุ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en-US" sz="3200" b="1" dirty="0" smtClean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RF Signal generator)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 rot="5400000">
            <a:off x="5874500" y="-21028"/>
            <a:ext cx="2219535" cy="3960441"/>
          </a:xfrm>
          <a:prstGeom prst="cube">
            <a:avLst>
              <a:gd name="adj" fmla="val 1166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6838" tIns="49213" rIns="96838" bIns="49213" anchor="ctr"/>
          <a:lstStyle>
            <a:lvl1pPr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71488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42975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414463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85950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431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8003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575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7147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0" latinLnBrk="0" hangingPunct="0"/>
            <a:endParaRPr lang="en-US" altLang="ko-KR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5107090" y="916095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เป็นเครื่องกำเนิดหรือสร้างสัญญาณความถี่วิทยุใช้</a:t>
            </a:r>
            <a:r>
              <a:rPr lang="th-TH" sz="28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สำหรับสร้างความถี่วิทยุ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(RF) </a:t>
            </a:r>
            <a:r>
              <a:rPr lang="th-TH" sz="28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หรือความถี่เสียง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(AF) </a:t>
            </a:r>
            <a:endParaRPr lang="th-TH" sz="2800" b="1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gray">
          <a:xfrm>
            <a:off x="4460102" y="2204864"/>
            <a:ext cx="649690" cy="0"/>
          </a:xfrm>
          <a:prstGeom prst="lin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92" y="3238366"/>
            <a:ext cx="3886976" cy="1585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6" name="Picture 14" descr="http://www.wintesla2003.com/images/elec_49.jpg"/>
          <p:cNvPicPr>
            <a:picLocks noChangeAspect="1" noChangeArrowheads="1"/>
          </p:cNvPicPr>
          <p:nvPr/>
        </p:nvPicPr>
        <p:blipFill>
          <a:blip r:embed="rId3" r:link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85184"/>
            <a:ext cx="4675497" cy="1469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4557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179512" y="1196752"/>
            <a:ext cx="3312368" cy="144016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 anchor="ctr"/>
          <a:lstStyle>
            <a:lvl1pPr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63550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27100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389063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51025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082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7654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226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6798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endParaRPr lang="en-US" sz="3200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67544" y="1316667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6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เครื่องเป่าลมร้อน </a:t>
            </a:r>
            <a:endParaRPr lang="en-US" sz="3600" b="1" dirty="0" smtClean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   (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Hot air)</a:t>
            </a:r>
            <a:endParaRPr lang="th-TH" sz="3600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gray">
          <a:xfrm>
            <a:off x="3844352" y="1957601"/>
            <a:ext cx="969839" cy="0"/>
          </a:xfrm>
          <a:prstGeom prst="lin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 rot="5400000">
            <a:off x="6152526" y="-5462"/>
            <a:ext cx="1584176" cy="3888432"/>
          </a:xfrm>
          <a:prstGeom prst="cube">
            <a:avLst>
              <a:gd name="adj" fmla="val 11667"/>
            </a:avLst>
          </a:prstGeom>
          <a:solidFill>
            <a:srgbClr val="FFFF99"/>
          </a:solidFill>
          <a:ln>
            <a:noFill/>
          </a:ln>
          <a:effectLst/>
        </p:spPr>
        <p:txBody>
          <a:bodyPr rot="10800000" vert="eaVert" wrap="none" lIns="96838" tIns="49213" rIns="96838" bIns="49213" anchor="ctr"/>
          <a:lstStyle>
            <a:lvl1pPr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71488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42975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414463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85950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431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8003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575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7147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0" latinLnBrk="0" hangingPunct="0"/>
            <a:endParaRPr lang="en-US" altLang="ko-KR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5166663" y="1573982"/>
            <a:ext cx="372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ใช้สำหรับเป่ายกวางอุปกรณ์</a:t>
            </a:r>
            <a:r>
              <a:rPr lang="en-US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 </a:t>
            </a:r>
            <a:endParaRPr lang="th-TH" sz="32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32770" name="Picture 16" descr="elec_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81" y="2944687"/>
            <a:ext cx="6271142" cy="331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450" y="5872879"/>
            <a:ext cx="886777" cy="7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9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952" y="5583856"/>
            <a:ext cx="1195996" cy="1102192"/>
          </a:xfrm>
          <a:prstGeom prst="rect">
            <a:avLst/>
          </a:prstGeom>
        </p:spPr>
      </p:pic>
      <p:sp>
        <p:nvSpPr>
          <p:cNvPr id="6" name="ลูกศรขวา 5"/>
          <p:cNvSpPr/>
          <p:nvPr/>
        </p:nvSpPr>
        <p:spPr bwMode="auto">
          <a:xfrm>
            <a:off x="0" y="243786"/>
            <a:ext cx="7940436" cy="2984653"/>
          </a:xfrm>
          <a:prstGeom prst="rightArrow">
            <a:avLst/>
          </a:prstGeom>
          <a:solidFill>
            <a:srgbClr val="FFCC00">
              <a:alpha val="7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808"/>
            <a:ext cx="8119948" cy="2852605"/>
          </a:xfrm>
          <a:prstGeom prst="rect">
            <a:avLst/>
          </a:prstGeom>
        </p:spPr>
      </p:pic>
      <p:sp>
        <p:nvSpPr>
          <p:cNvPr id="8" name="ลูกศรขวา 7"/>
          <p:cNvSpPr/>
          <p:nvPr/>
        </p:nvSpPr>
        <p:spPr bwMode="auto">
          <a:xfrm>
            <a:off x="0" y="3030351"/>
            <a:ext cx="8119948" cy="3310219"/>
          </a:xfrm>
          <a:prstGeom prst="rightArrow">
            <a:avLst/>
          </a:prstGeom>
          <a:solidFill>
            <a:srgbClr val="FFCC00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69962" y="1118976"/>
            <a:ext cx="797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th-TH" sz="32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โทรศัพท์เคลื่อนที่ยุค </a:t>
            </a:r>
            <a:r>
              <a:rPr lang="en-US" sz="32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4G (Toward the Fourth Generation)</a:t>
            </a:r>
            <a:r>
              <a:rPr lang="en-US" sz="3200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</a:p>
          <a:p>
            <a:pPr lvl="0" algn="l"/>
            <a:r>
              <a:rPr lang="th-TH" sz="3200" b="1" dirty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ยุคบรอดแบนด์ไร้สาย</a:t>
            </a:r>
            <a:r>
              <a:rPr lang="en-US" sz="3200" b="1" dirty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35835" y="2366531"/>
            <a:ext cx="80108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   </a:t>
            </a:r>
            <a:r>
              <a:rPr lang="th-TH" sz="3200" dirty="0" smtClean="0">
                <a:solidFill>
                  <a:schemeClr val="tx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เป็นการพัฒนามุ่งเน้นที่จะรองรับการสื่อสารสื่อประสม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(Multimedia) </a:t>
            </a:r>
            <a:r>
              <a:rPr lang="th-TH" sz="3200" dirty="0" smtClean="0">
                <a:solidFill>
                  <a:schemeClr val="tx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ที่มีความเร็วการส่งข้อมูลที่สูงกว่า 2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Mbps </a:t>
            </a:r>
            <a:r>
              <a:rPr lang="th-TH" sz="3200" dirty="0" smtClean="0">
                <a:solidFill>
                  <a:schemeClr val="tx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เช่น </a:t>
            </a:r>
          </a:p>
          <a:p>
            <a:pPr algn="l"/>
            <a:r>
              <a:rPr lang="th-TH" sz="3200" dirty="0" smtClean="0">
                <a:solidFill>
                  <a:schemeClr val="tx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การให้บริการข่าวสารข้อมูลเพื่อการศึกษา การซื้อขายสินค้า</a:t>
            </a:r>
          </a:p>
          <a:p>
            <a:pPr algn="l"/>
            <a:r>
              <a:rPr lang="th-TH" sz="3200" dirty="0" smtClean="0">
                <a:solidFill>
                  <a:schemeClr val="tx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ผ่านโทรศัพท์เคลื่อนที่ วิดีโอแบบภาพเคลื่อนไหวที่เต็มรูปแบบ </a:t>
            </a:r>
            <a:endParaRPr lang="en-US" sz="3200" dirty="0" smtClean="0">
              <a:solidFill>
                <a:schemeClr val="tx1">
                  <a:lumMod val="7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(Full – Motion Video) </a:t>
            </a:r>
            <a:r>
              <a:rPr lang="th-TH" sz="3200" dirty="0" smtClean="0">
                <a:solidFill>
                  <a:schemeClr val="tx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หรือการประชุมทางโทรศัพท์เคลื่อนที่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(Mobile Teleconferencing) </a:t>
            </a:r>
            <a:endParaRPr lang="th-TH" sz="3200" dirty="0">
              <a:solidFill>
                <a:schemeClr val="tx1">
                  <a:lumMod val="7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4191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203651" y="1198372"/>
            <a:ext cx="2712165" cy="1510547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 anchor="ctr"/>
          <a:lstStyle>
            <a:lvl1pPr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63550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27100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389063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51025" algn="l" defTabSz="9271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082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7654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226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679825" defTabSz="927100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/>
            <a:endParaRPr lang="en-US" sz="3200" dirty="0">
              <a:solidFill>
                <a:schemeClr val="bg2">
                  <a:lumMod val="10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gray">
          <a:xfrm>
            <a:off x="3001212" y="1953645"/>
            <a:ext cx="969839" cy="0"/>
          </a:xfrm>
          <a:prstGeom prst="lin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-23124" y="1266925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หัวแร้ง</a:t>
            </a:r>
            <a:r>
              <a:rPr 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en-US" sz="3600" b="1" dirty="0" smtClean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ctr"/>
            <a:r>
              <a:rPr lang="en-US" sz="3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</a:t>
            </a:r>
            <a:r>
              <a:rPr 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Soldering) </a:t>
            </a: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 rot="5400000">
            <a:off x="5086185" y="-632829"/>
            <a:ext cx="2632410" cy="5172948"/>
          </a:xfrm>
          <a:prstGeom prst="cube">
            <a:avLst>
              <a:gd name="adj" fmla="val 11667"/>
            </a:avLst>
          </a:prstGeom>
          <a:solidFill>
            <a:srgbClr val="FF66CC"/>
          </a:solidFill>
          <a:ln>
            <a:noFill/>
          </a:ln>
          <a:effectLst/>
        </p:spPr>
        <p:txBody>
          <a:bodyPr rot="10800000" vert="eaVert" wrap="none" lIns="96838" tIns="49213" rIns="96838" bIns="49213" anchor="ctr"/>
          <a:lstStyle>
            <a:lvl1pPr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471488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942975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414463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1885950" algn="l" defTabSz="1036638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3431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8003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2575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714750" defTabSz="1036638" fontAlgn="base" latinLnBrk="1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0" latinLnBrk="0" hangingPunct="0"/>
            <a:endParaRPr lang="en-US" altLang="ko-KR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073892" y="836037"/>
            <a:ext cx="4633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ช้สำหรับเชื่อมอุปกรณ์อิเล็กทรอนิกส์โดยทั่วไปแต่สำหรับการซ่อมโทรศัพท์เคลื่อนที่ก็คือใช้เชื่อมต่อทางเดินวงจรกรณีที่ทางเดินวงจร</a:t>
            </a:r>
            <a:endParaRPr lang="th-TH" sz="3200" b="1" dirty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563157"/>
            <a:ext cx="4392488" cy="2894666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5661248"/>
            <a:ext cx="1127202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400" y="5776549"/>
            <a:ext cx="1160071" cy="1009326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248677" y="1190048"/>
            <a:ext cx="45736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เครื่องจ่ายไฟ </a:t>
            </a:r>
            <a:r>
              <a:rPr kumimoji="0" lang="en-US" altLang="th-TH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(Power supply) </a:t>
            </a:r>
            <a:endParaRPr kumimoji="0" lang="en-US" altLang="th-TH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-900608" y="2311451"/>
            <a:ext cx="95494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	</a:t>
            </a:r>
            <a:r>
              <a:rPr kumimoji="0" lang="th-TH" altLang="th-TH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ใช้สำหรับจ่ายไฟให้กับเครื่องโทรศัพท์เคลื่อนที่และวงจรอิเล็กทรอนิกส์ทั่วไป </a:t>
            </a:r>
            <a:endParaRPr kumimoji="0" lang="th-TH" altLang="th-TH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699" y="2981611"/>
            <a:ext cx="3639687" cy="3533676"/>
          </a:xfrm>
          <a:prstGeom prst="rect">
            <a:avLst/>
          </a:prstGeom>
        </p:spPr>
      </p:pic>
      <p:sp>
        <p:nvSpPr>
          <p:cNvPr id="14" name="คำบรรยายภาพแบบลูกศรลง 13"/>
          <p:cNvSpPr/>
          <p:nvPr/>
        </p:nvSpPr>
        <p:spPr bwMode="auto">
          <a:xfrm>
            <a:off x="1475656" y="1190048"/>
            <a:ext cx="5620003" cy="1101322"/>
          </a:xfrm>
          <a:prstGeom prst="downArrowCallout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1187624" y="98475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  <a:tabLst>
                <a:tab pos="575945" algn="l"/>
                <a:tab pos="914400" algn="l"/>
                <a:tab pos="1074420" algn="l"/>
              </a:tabLst>
            </a:pPr>
            <a:r>
              <a:rPr lang="th-TH" sz="3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ea typeface="SimSun" panose="02010600030101010101" pitchFamily="2" charset="-122"/>
                <a:cs typeface="TH Baijam" panose="02000506000000020004" pitchFamily="2" charset="-34"/>
              </a:rPr>
              <a:t>มิเตอร์ทดสอบพีเอ (</a:t>
            </a:r>
            <a:r>
              <a:rPr lang="en-US" sz="3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ea typeface="SimSun" panose="02010600030101010101" pitchFamily="2" charset="-122"/>
                <a:cs typeface="TH Baijam" panose="02000506000000020004" pitchFamily="2" charset="-34"/>
              </a:rPr>
              <a:t>Field strength meter</a:t>
            </a:r>
            <a:r>
              <a:rPr lang="th-TH" sz="3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ea typeface="SimSun" panose="02010600030101010101" pitchFamily="2" charset="-122"/>
                <a:cs typeface="TH Baijam" panose="02000506000000020004" pitchFamily="2" charset="-34"/>
              </a:rPr>
              <a:t>) </a:t>
            </a:r>
            <a:endParaRPr lang="en-US" sz="2800" dirty="0">
              <a:solidFill>
                <a:schemeClr val="tx2">
                  <a:lumMod val="95000"/>
                  <a:lumOff val="5000"/>
                </a:schemeClr>
              </a:solidFill>
              <a:effectLst/>
              <a:latin typeface="TH Baijam" panose="02000506000000020004" pitchFamily="2" charset="-34"/>
              <a:ea typeface="SimSun" panose="02010600030101010101" pitchFamily="2" charset="-122"/>
              <a:cs typeface="TH Baijam" panose="02000506000000020004" pitchFamily="2" charset="-34"/>
            </a:endParaRPr>
          </a:p>
        </p:txBody>
      </p:sp>
      <p:sp>
        <p:nvSpPr>
          <p:cNvPr id="6" name="คำบรรยายภาพแบบลูกศรลง 5"/>
          <p:cNvSpPr/>
          <p:nvPr/>
        </p:nvSpPr>
        <p:spPr bwMode="auto">
          <a:xfrm>
            <a:off x="1013588" y="875005"/>
            <a:ext cx="6336704" cy="1512168"/>
          </a:xfrm>
          <a:prstGeom prst="downArrowCallout">
            <a:avLst/>
          </a:prstGeom>
          <a:noFill/>
          <a:ln w="6350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01520" y="2636912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ใช้สำหรับทดสอบความเข้มของสนามแม่เหล็กหรือกำลังส่งของพีเอได้ โดยเพิ่มกำลังส่งมากขึ้นไปเรื่อย ๆ เช่นกัน </a:t>
            </a:r>
            <a:endParaRPr lang="th-TH" sz="32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3074" name="Picture 19" descr="คลิกเพื่อดูรายละเอีย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44054"/>
            <a:ext cx="3000963" cy="254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784" y="5877272"/>
            <a:ext cx="886777" cy="7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298" y="5755348"/>
            <a:ext cx="967759" cy="842004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611560" y="1124744"/>
            <a:ext cx="605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6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คอมพิวเตอร์ </a:t>
            </a:r>
            <a:r>
              <a:rPr lang="en-US" sz="3600" b="1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(Computer)</a:t>
            </a:r>
            <a:r>
              <a:rPr lang="th-TH" sz="3600" dirty="0">
                <a:solidFill>
                  <a:srgbClr val="0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th-TH" sz="36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คำบรรยายภาพแบบลูกศรลง 6"/>
          <p:cNvSpPr/>
          <p:nvPr/>
        </p:nvSpPr>
        <p:spPr bwMode="auto">
          <a:xfrm>
            <a:off x="179512" y="1124744"/>
            <a:ext cx="4500500" cy="1261881"/>
          </a:xfrm>
          <a:prstGeom prst="downArrowCallout">
            <a:avLst/>
          </a:prstGeom>
          <a:noFill/>
          <a:ln w="793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79512" y="2386625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มีความสำคัญในระดับต้น ๆ สำหรับการซ่อมโทรศัพท์เคลื่อนที่เลยทีเดียว เพราะปัญหาส่วนหนึ่งที่เกิดกับโทรศัพท์เคลื่อนที่ ก็คือ ปัญหาด้านซอฟต์แวร์ </a:t>
            </a:r>
            <a:endParaRPr lang="th-TH" sz="32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4098" name="Picture 153" descr="http://tbn2.google.com/images?q=tbn:4ayuMN8BRKTVOM:http://www.atom.rmutphysics.com/charud/scibook/computer/system/images/computersystem/comsys3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99" y="3945931"/>
            <a:ext cx="3708412" cy="24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570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คำบรรยายภาพแบบลูกศรลง 4"/>
          <p:cNvSpPr/>
          <p:nvPr/>
        </p:nvSpPr>
        <p:spPr bwMode="auto">
          <a:xfrm>
            <a:off x="5274" y="548680"/>
            <a:ext cx="8167126" cy="2736304"/>
          </a:xfrm>
          <a:prstGeom prst="downArrowCallout">
            <a:avLst>
              <a:gd name="adj1" fmla="val 15416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74" y="517902"/>
            <a:ext cx="34900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เครื่องกระตุ้นแบตเตอรี่ </a:t>
            </a:r>
            <a:endParaRPr kumimoji="0" lang="th-TH" altLang="th-TH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5124" name="Picture 4" descr="PICT0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54330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34475" y="1100601"/>
            <a:ext cx="525719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มีหน้าที่จัดการกับแบตเตอรี่โทรศัพท์เคลื่อนที่ที่หมดไฟให้กลับมาใช้งานใหม่</a:t>
            </a:r>
            <a:r>
              <a:rPr kumimoji="0" lang="en-US" alt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884" y="5808972"/>
            <a:ext cx="886777" cy="7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1119864"/>
            <a:ext cx="50129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หม้อต้มชุดอุลตร้าโซนิค ( </a:t>
            </a:r>
            <a:r>
              <a:rPr kumimoji="0" lang="en-US" altLang="th-TH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Ultrasonic</a:t>
            </a:r>
            <a:r>
              <a:rPr kumimoji="0" lang="th-TH" altLang="th-TH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)</a:t>
            </a:r>
            <a:endParaRPr kumimoji="0" lang="th-TH" altLang="th-TH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6145" name="Picture 70" descr="PICT04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" r="10141" b="2281"/>
          <a:stretch>
            <a:fillRect/>
          </a:stretch>
        </p:blipFill>
        <p:spPr bwMode="auto">
          <a:xfrm>
            <a:off x="1763688" y="3212976"/>
            <a:ext cx="4372423" cy="323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7281" y="1915307"/>
            <a:ext cx="79383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32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r>
              <a:rPr lang="th-TH" altLang="th-TH" sz="3200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 </a:t>
            </a:r>
            <a:r>
              <a:rPr kumimoji="0" lang="th-TH" alt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มีหน้าที่ล้างแผงวงจร ทำความสะอาด สิ่งสกปรกที่เข้าสู่ตัวเครื่อง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ซึ่งไม่สามารถเอาออกได้ด้วยแปรง </a:t>
            </a:r>
            <a:endParaRPr kumimoji="0" lang="th-TH" altLang="th-TH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5877272"/>
            <a:ext cx="886777" cy="771545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 bwMode="auto">
          <a:xfrm>
            <a:off x="206224" y="1099186"/>
            <a:ext cx="5040560" cy="723911"/>
          </a:xfrm>
          <a:prstGeom prst="rect">
            <a:avLst/>
          </a:prstGeom>
          <a:noFill/>
          <a:ln w="539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 bwMode="auto">
          <a:xfrm>
            <a:off x="251520" y="289045"/>
            <a:ext cx="4320480" cy="720080"/>
          </a:xfrm>
          <a:prstGeom prst="rect">
            <a:avLst/>
          </a:prstGeom>
          <a:solidFill>
            <a:srgbClr val="FFCC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72025" y="311983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วอลชาร์จ (</a:t>
            </a:r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Wall charge</a:t>
            </a:r>
            <a:r>
              <a:rPr lang="th-TH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) 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901" y="5805264"/>
            <a:ext cx="886777" cy="771545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92309" y="1065835"/>
            <a:ext cx="662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มีหน้าที่แปลงไฟกระแสสลับให้เป็นไฟกระแสตรง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3"/>
          <a:srcRect l="9763" t="7785" r="10506"/>
          <a:stretch/>
        </p:blipFill>
        <p:spPr>
          <a:xfrm>
            <a:off x="334446" y="3694555"/>
            <a:ext cx="3528392" cy="2427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สี่เหลี่ยมผืนผ้า 10"/>
          <p:cNvSpPr/>
          <p:nvPr/>
        </p:nvSpPr>
        <p:spPr bwMode="auto">
          <a:xfrm>
            <a:off x="285662" y="1644812"/>
            <a:ext cx="4320480" cy="720080"/>
          </a:xfrm>
          <a:prstGeom prst="rect">
            <a:avLst/>
          </a:prstGeom>
          <a:solidFill>
            <a:srgbClr val="CCFF99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754783" y="1662703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ซิมการ์ด </a:t>
            </a:r>
            <a:r>
              <a:rPr lang="en-US" sz="3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(Sim card)</a:t>
            </a:r>
            <a:r>
              <a:rPr lang="th-TH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th-TH" sz="3200" dirty="0">
              <a:solidFill>
                <a:schemeClr val="tx2">
                  <a:lumMod val="95000"/>
                  <a:lumOff val="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92309" y="2438540"/>
            <a:ext cx="7532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หน้าที่ มีไว้สำรองสำหรับงานซ่อมเครื่องโทรศัพท์เคลื่อนที่อีกทั้งเป็นตัวบันทึกข้อมูล และหมายเลขโทรศัพท์เคลื่อนที่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39" y="3337465"/>
            <a:ext cx="2109062" cy="1988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กล่องข้อความ 16"/>
          <p:cNvSpPr txBox="1"/>
          <p:nvPr/>
        </p:nvSpPr>
        <p:spPr>
          <a:xfrm>
            <a:off x="5370781" y="5383233"/>
            <a:ext cx="225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ซิมการ์ด </a:t>
            </a:r>
            <a:endParaRPr lang="th-TH" sz="2800" dirty="0">
              <a:solidFill>
                <a:srgbClr val="C00000"/>
              </a:solidFill>
            </a:endParaRP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1365160" y="6053589"/>
            <a:ext cx="378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วอลชาร์จ</a:t>
            </a:r>
            <a:endParaRPr lang="th-TH" sz="2800" dirty="0">
              <a:solidFill>
                <a:srgbClr val="C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48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1048476" y="398564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600" b="1" dirty="0">
                <a:solidFill>
                  <a:schemeClr val="bg1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วัสดุ อุปกรณ์ ที่ใช้ในการซ่อมโทรศัพท์เคลื่อนที่ </a:t>
            </a:r>
            <a:endParaRPr lang="en-US" sz="3600" dirty="0">
              <a:solidFill>
                <a:schemeClr val="bg1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200718" y="1460393"/>
            <a:ext cx="35301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th-TH" sz="32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ปลายหัว</a:t>
            </a:r>
            <a:r>
              <a:rPr lang="th-TH" sz="3200" b="1" dirty="0" smtClean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แร้ง</a:t>
            </a:r>
          </a:p>
          <a:p>
            <a:pPr algn="l"/>
            <a:r>
              <a:rPr lang="th-TH" sz="3200" b="1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</a:t>
            </a:r>
            <a:r>
              <a:rPr lang="th-TH" sz="3200" b="1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หน้าที่ในการให้ความ</a:t>
            </a:r>
            <a:r>
              <a:rPr lang="th-TH" sz="3200" b="1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ร้อน</a:t>
            </a:r>
          </a:p>
          <a:p>
            <a:pPr algn="l"/>
            <a:r>
              <a:rPr lang="th-TH" sz="3200" b="1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ต่อ</a:t>
            </a:r>
            <a:r>
              <a:rPr lang="th-TH" sz="3200" b="1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จุดบัดกรี</a:t>
            </a:r>
            <a:endParaRPr lang="th-TH" sz="32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2" y="1212475"/>
            <a:ext cx="2801112" cy="2085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เครื่องหมายบั้ง 7"/>
          <p:cNvSpPr/>
          <p:nvPr/>
        </p:nvSpPr>
        <p:spPr bwMode="auto">
          <a:xfrm>
            <a:off x="3491880" y="2065203"/>
            <a:ext cx="288032" cy="360040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213659" y="3861048"/>
            <a:ext cx="4930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32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ตะกั่วเส้น</a:t>
            </a:r>
            <a:r>
              <a:rPr lang="th-TH" sz="3200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th-TH" sz="3200" dirty="0" smtClean="0">
              <a:solidFill>
                <a:srgbClr val="C00000"/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algn="l"/>
            <a:r>
              <a:rPr lang="th-TH" sz="3200" b="1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</a:t>
            </a:r>
            <a:r>
              <a:rPr lang="th-TH" sz="3200" b="1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หน้าที่เป็นโลหะที่นำไฟฟ้า</a:t>
            </a:r>
            <a:r>
              <a:rPr lang="th-TH" sz="3200" b="1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ได้</a:t>
            </a:r>
          </a:p>
          <a:p>
            <a:pPr algn="l"/>
            <a:r>
              <a:rPr lang="th-TH" sz="3200" b="1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ซึ่งมีส่วนผสม</a:t>
            </a:r>
            <a:r>
              <a:rPr lang="th-TH" sz="3200" b="1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ของดีบุกและตะกั่ว</a:t>
            </a:r>
            <a:endParaRPr lang="th-TH" sz="32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0" name="เครื่องหมายบั้ง 9"/>
          <p:cNvSpPr/>
          <p:nvPr/>
        </p:nvSpPr>
        <p:spPr bwMode="auto">
          <a:xfrm>
            <a:off x="3635693" y="4465858"/>
            <a:ext cx="288032" cy="360040"/>
          </a:xfrm>
          <a:prstGeom prst="chevr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3"/>
          <a:srcRect r="5400"/>
          <a:stretch/>
        </p:blipFill>
        <p:spPr>
          <a:xfrm>
            <a:off x="269962" y="3717032"/>
            <a:ext cx="2522651" cy="234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5826734"/>
            <a:ext cx="993151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401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6553200" cy="563562"/>
          </a:xfrm>
        </p:spPr>
        <p:txBody>
          <a:bodyPr/>
          <a:lstStyle/>
          <a:p>
            <a:r>
              <a:rPr lang="th-TH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วัสดุ อุปกรณ์ ที่ใช้ในการซ่อมโทรศัพท์เคลื่อนที่ </a:t>
            </a:r>
            <a:r>
              <a:rPr lang="en-US" sz="3600" dirty="0">
                <a:latin typeface="TH Baijam" panose="02000506000000020004" pitchFamily="2" charset="-34"/>
                <a:cs typeface="TH Baijam" panose="02000506000000020004" pitchFamily="2" charset="-34"/>
              </a:rPr>
              <a:t/>
            </a:r>
            <a:br>
              <a:rPr lang="en-US" sz="3600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endParaRPr lang="th-TH" sz="3600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901" y="5805264"/>
            <a:ext cx="886777" cy="864096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410125" y="1484784"/>
            <a:ext cx="7388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น้ำยาประสาน หรือ ฟลั้ก</a:t>
            </a:r>
            <a:r>
              <a:rPr lang="en-US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(Flux)</a:t>
            </a:r>
            <a:r>
              <a:rPr lang="th-TH" sz="2800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th-TH" sz="2800" dirty="0" smtClean="0">
              <a:solidFill>
                <a:srgbClr val="C00000"/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algn="l"/>
            <a:r>
              <a:rPr lang="th-TH" sz="2800" b="1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</a:t>
            </a:r>
            <a:r>
              <a:rPr lang="th-TH" sz="2800" b="1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หน้าที่ เป็นตัวเร่งปฏิกิริยาการหลอมเหลวของตะกั่วให้ดีขึ้น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01200" y="2996952"/>
            <a:ext cx="6678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ขวดใส่น้ำยา</a:t>
            </a:r>
            <a:r>
              <a:rPr lang="th-TH" sz="2800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th-TH" sz="2800" dirty="0" smtClean="0">
              <a:solidFill>
                <a:srgbClr val="C00000"/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algn="l"/>
            <a:r>
              <a:rPr lang="th-TH" sz="2800" b="1" spc="-30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</a:t>
            </a:r>
            <a:r>
              <a:rPr lang="th-TH" sz="2800" b="1" spc="-3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หน้าที่ ใช้สำหรับใส่น้ำยา หรือฟลั้กน้ำ หรือน้ำยาอื่น ๆ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cxnSp>
        <p:nvCxnSpPr>
          <p:cNvPr id="9" name="ลูกศรเชื่อมต่อแบบตรง 8"/>
          <p:cNvCxnSpPr/>
          <p:nvPr/>
        </p:nvCxnSpPr>
        <p:spPr bwMode="auto">
          <a:xfrm>
            <a:off x="410125" y="2667417"/>
            <a:ext cx="697065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3399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ลูกศรเชื่อมต่อแบบตรง 9"/>
          <p:cNvCxnSpPr/>
          <p:nvPr/>
        </p:nvCxnSpPr>
        <p:spPr bwMode="auto">
          <a:xfrm>
            <a:off x="410125" y="4365104"/>
            <a:ext cx="697065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สี่เหลี่ยมผืนผ้า 10"/>
          <p:cNvSpPr/>
          <p:nvPr/>
        </p:nvSpPr>
        <p:spPr>
          <a:xfrm>
            <a:off x="421515" y="4779150"/>
            <a:ext cx="75467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ฟลั้กหลอด</a:t>
            </a:r>
            <a:r>
              <a:rPr lang="th-TH" sz="2800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th-TH" sz="2800" dirty="0" smtClean="0">
              <a:solidFill>
                <a:srgbClr val="C00000"/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algn="l"/>
            <a:r>
              <a:rPr lang="th-TH" sz="2800" b="1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</a:t>
            </a:r>
            <a:r>
              <a:rPr lang="th-TH" sz="2800" b="1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หน้าที่ คล้ายฟลั้กน้ำบรรจุอยู่ในหลอด คล้ายหลอดฉีดยา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cxnSp>
        <p:nvCxnSpPr>
          <p:cNvPr id="12" name="ลูกศรเชื่อมต่อแบบตรง 11"/>
          <p:cNvCxnSpPr/>
          <p:nvPr/>
        </p:nvCxnSpPr>
        <p:spPr bwMode="auto">
          <a:xfrm flipV="1">
            <a:off x="426789" y="6147302"/>
            <a:ext cx="6259032" cy="1250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7030A0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4386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649958"/>
            <a:ext cx="6553200" cy="563562"/>
          </a:xfrm>
        </p:spPr>
        <p:txBody>
          <a:bodyPr/>
          <a:lstStyle/>
          <a:p>
            <a:r>
              <a:rPr lang="th-TH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วัสดุ อุปกรณ์ ที่ใช้ในการซ่อมโทรศัพท์เคลื่อนที่ </a:t>
            </a:r>
            <a:r>
              <a:rPr lang="en-US" sz="3600" dirty="0">
                <a:latin typeface="TH Baijam" panose="02000506000000020004" pitchFamily="2" charset="-34"/>
                <a:cs typeface="TH Baijam" panose="02000506000000020004" pitchFamily="2" charset="-34"/>
              </a:rPr>
              <a:t/>
            </a:r>
            <a:br>
              <a:rPr lang="en-US" sz="3600" dirty="0">
                <a:latin typeface="TH Baijam" panose="02000506000000020004" pitchFamily="2" charset="-34"/>
                <a:cs typeface="TH Baijam" panose="02000506000000020004" pitchFamily="2" charset="-34"/>
              </a:rPr>
            </a:br>
            <a:endParaRPr lang="th-TH" sz="3600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901" y="5805264"/>
            <a:ext cx="886777" cy="864096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611560" y="1232722"/>
            <a:ext cx="7884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ฟลั้กตลับ</a:t>
            </a:r>
            <a:r>
              <a:rPr lang="th-TH" sz="2800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r>
              <a:rPr lang="th-TH" sz="2800" dirty="0" smtClean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</a:p>
          <a:p>
            <a:pPr algn="l"/>
            <a:r>
              <a:rPr lang="th-TH" sz="2800" b="1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</a:t>
            </a:r>
            <a:r>
              <a:rPr lang="th-TH" sz="2800" b="1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หน้าที่ นอกจากเป็นตัวประสานแล้ว สามารถใช้ล้างหัวแร้ง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 bwMode="auto">
          <a:xfrm>
            <a:off x="395536" y="2492896"/>
            <a:ext cx="697065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92D050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สี่เหลี่ยมผืนผ้า 8"/>
          <p:cNvSpPr/>
          <p:nvPr/>
        </p:nvSpPr>
        <p:spPr>
          <a:xfrm>
            <a:off x="571513" y="2810120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ลวดอาบน้ำยา</a:t>
            </a:r>
            <a:r>
              <a:rPr lang="th-TH" sz="2800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th-TH" sz="2800" dirty="0" smtClean="0">
              <a:solidFill>
                <a:srgbClr val="C00000"/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algn="l"/>
            <a:r>
              <a:rPr lang="th-TH" sz="2800" b="1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</a:t>
            </a:r>
            <a:r>
              <a:rPr lang="th-TH" sz="2800" b="1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หน้าที่เป็นตัวนำไฟฟ้าจากจุดหนึ่งไปอีกจุดหนึ่ง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 bwMode="auto">
          <a:xfrm>
            <a:off x="395535" y="4005064"/>
            <a:ext cx="697065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C000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สี่เหลี่ยมผืนผ้า 10"/>
          <p:cNvSpPr/>
          <p:nvPr/>
        </p:nvSpPr>
        <p:spPr>
          <a:xfrm>
            <a:off x="571513" y="4196401"/>
            <a:ext cx="5426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แว่นขยาย</a:t>
            </a:r>
            <a:r>
              <a:rPr lang="th-TH" sz="2800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th-TH" sz="2800" dirty="0" smtClean="0">
              <a:solidFill>
                <a:srgbClr val="C00000"/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algn="l"/>
            <a:r>
              <a:rPr lang="th-TH" sz="2800" b="1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</a:t>
            </a:r>
            <a:r>
              <a:rPr lang="th-TH" sz="2800" b="1" spc="-4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หน้าที่ ใช้สำหรับเพิ่มขนาดภาพให้ชัดเจนขึ้น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cxnSp>
        <p:nvCxnSpPr>
          <p:cNvPr id="12" name="ลูกศรเชื่อมต่อแบบตรง 11"/>
          <p:cNvCxnSpPr/>
          <p:nvPr/>
        </p:nvCxnSpPr>
        <p:spPr bwMode="auto">
          <a:xfrm>
            <a:off x="402830" y="5589240"/>
            <a:ext cx="697065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66CC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1366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55448" y="-186723"/>
            <a:ext cx="7579568" cy="1710010"/>
          </a:xfrm>
        </p:spPr>
        <p:txBody>
          <a:bodyPr/>
          <a:lstStyle/>
          <a:p>
            <a:r>
              <a:rPr lang="th-TH" sz="4000" b="1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บทที่ 2 </a:t>
            </a:r>
            <a:r>
              <a:rPr lang="th-TH" sz="4000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หลักการรับ - ส่งคลื่นสัญญาณ</a:t>
            </a:r>
            <a:endParaRPr lang="th-TH" sz="4000" dirty="0">
              <a:solidFill>
                <a:schemeClr val="accent3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5445224"/>
            <a:ext cx="1243692" cy="1146147"/>
          </a:xfrm>
          <a:prstGeom prst="rect">
            <a:avLst/>
          </a:prstGeom>
        </p:spPr>
      </p:pic>
      <p:sp>
        <p:nvSpPr>
          <p:cNvPr id="6" name="Freeform 4"/>
          <p:cNvSpPr>
            <a:spLocks/>
          </p:cNvSpPr>
          <p:nvPr/>
        </p:nvSpPr>
        <p:spPr bwMode="gray">
          <a:xfrm>
            <a:off x="234850" y="1638791"/>
            <a:ext cx="2337422" cy="3634241"/>
          </a:xfrm>
          <a:custGeom>
            <a:avLst/>
            <a:gdLst>
              <a:gd name="T0" fmla="*/ 1158 w 1248"/>
              <a:gd name="T1" fmla="*/ 0 h 1133"/>
              <a:gd name="T2" fmla="*/ 1248 w 1248"/>
              <a:gd name="T3" fmla="*/ 256 h 1133"/>
              <a:gd name="T4" fmla="*/ 1248 w 1248"/>
              <a:gd name="T5" fmla="*/ 1133 h 1133"/>
              <a:gd name="T6" fmla="*/ 0 w 1248"/>
              <a:gd name="T7" fmla="*/ 1133 h 1133"/>
              <a:gd name="T8" fmla="*/ 0 w 1248"/>
              <a:gd name="T9" fmla="*/ 403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1133">
                <a:moveTo>
                  <a:pt x="1158" y="0"/>
                </a:moveTo>
                <a:lnTo>
                  <a:pt x="1248" y="256"/>
                </a:lnTo>
                <a:lnTo>
                  <a:pt x="1248" y="1133"/>
                </a:lnTo>
                <a:lnTo>
                  <a:pt x="0" y="1133"/>
                </a:lnTo>
                <a:lnTo>
                  <a:pt x="0" y="403"/>
                </a:lnTo>
              </a:path>
            </a:pathLst>
          </a:custGeom>
          <a:gradFill rotWithShape="1">
            <a:gsLst>
              <a:gs pos="0">
                <a:schemeClr val="tx1">
                  <a:lumMod val="20000"/>
                  <a:lumOff val="80000"/>
                </a:schemeClr>
              </a:gs>
              <a:gs pos="100000">
                <a:srgbClr val="2353D9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Freeform 3"/>
          <p:cNvSpPr>
            <a:spLocks/>
          </p:cNvSpPr>
          <p:nvPr/>
        </p:nvSpPr>
        <p:spPr bwMode="gray">
          <a:xfrm rot="6724959">
            <a:off x="1608863" y="2031573"/>
            <a:ext cx="2527506" cy="2963756"/>
          </a:xfrm>
          <a:custGeom>
            <a:avLst/>
            <a:gdLst>
              <a:gd name="T0" fmla="*/ 1158 w 1248"/>
              <a:gd name="T1" fmla="*/ 0 h 1664"/>
              <a:gd name="T2" fmla="*/ 1248 w 1248"/>
              <a:gd name="T3" fmla="*/ 288 h 1664"/>
              <a:gd name="T4" fmla="*/ 1248 w 1248"/>
              <a:gd name="T5" fmla="*/ 1645 h 1664"/>
              <a:gd name="T6" fmla="*/ 0 w 1248"/>
              <a:gd name="T7" fmla="*/ 1664 h 1664"/>
              <a:gd name="T8" fmla="*/ 0 w 1248"/>
              <a:gd name="T9" fmla="*/ 391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gradFill rotWithShape="1">
            <a:gsLst>
              <a:gs pos="0">
                <a:schemeClr val="accent2">
                  <a:alpha val="14000"/>
                </a:schemeClr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th-TH"/>
          </a:p>
        </p:txBody>
      </p:sp>
      <p:sp>
        <p:nvSpPr>
          <p:cNvPr id="8" name="Freeform 2"/>
          <p:cNvSpPr>
            <a:spLocks/>
          </p:cNvSpPr>
          <p:nvPr/>
        </p:nvSpPr>
        <p:spPr bwMode="gray">
          <a:xfrm>
            <a:off x="3023687" y="2057304"/>
            <a:ext cx="2956352" cy="2672563"/>
          </a:xfrm>
          <a:custGeom>
            <a:avLst/>
            <a:gdLst>
              <a:gd name="T0" fmla="*/ 1226 w 1238"/>
              <a:gd name="T1" fmla="*/ 0 h 1662"/>
              <a:gd name="T2" fmla="*/ 1238 w 1238"/>
              <a:gd name="T3" fmla="*/ 1662 h 1662"/>
              <a:gd name="T4" fmla="*/ 0 w 1238"/>
              <a:gd name="T5" fmla="*/ 1662 h 1662"/>
              <a:gd name="T6" fmla="*/ 4 w 1238"/>
              <a:gd name="T7" fmla="*/ 416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8" h="1662">
                <a:moveTo>
                  <a:pt x="1226" y="0"/>
                </a:moveTo>
                <a:lnTo>
                  <a:pt x="1238" y="1662"/>
                </a:lnTo>
                <a:lnTo>
                  <a:pt x="0" y="1662"/>
                </a:lnTo>
                <a:lnTo>
                  <a:pt x="4" y="416"/>
                </a:lnTo>
              </a:path>
            </a:pathLst>
          </a:custGeom>
          <a:gradFill rotWithShape="1">
            <a:gsLst>
              <a:gs pos="0">
                <a:schemeClr val="hlink">
                  <a:lumMod val="29000"/>
                  <a:lumOff val="71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th-TH"/>
          </a:p>
        </p:txBody>
      </p:sp>
      <p:sp>
        <p:nvSpPr>
          <p:cNvPr id="9" name="Freeform 3"/>
          <p:cNvSpPr>
            <a:spLocks/>
          </p:cNvSpPr>
          <p:nvPr/>
        </p:nvSpPr>
        <p:spPr bwMode="gray">
          <a:xfrm rot="13138024">
            <a:off x="4965203" y="2736529"/>
            <a:ext cx="1981200" cy="2641600"/>
          </a:xfrm>
          <a:custGeom>
            <a:avLst/>
            <a:gdLst>
              <a:gd name="T0" fmla="*/ 1158 w 1248"/>
              <a:gd name="T1" fmla="*/ 0 h 1664"/>
              <a:gd name="T2" fmla="*/ 1248 w 1248"/>
              <a:gd name="T3" fmla="*/ 288 h 1664"/>
              <a:gd name="T4" fmla="*/ 1248 w 1248"/>
              <a:gd name="T5" fmla="*/ 1645 h 1664"/>
              <a:gd name="T6" fmla="*/ 0 w 1248"/>
              <a:gd name="T7" fmla="*/ 1664 h 1664"/>
              <a:gd name="T8" fmla="*/ 0 w 1248"/>
              <a:gd name="T9" fmla="*/ 391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1664">
                <a:moveTo>
                  <a:pt x="1158" y="0"/>
                </a:moveTo>
                <a:lnTo>
                  <a:pt x="1248" y="288"/>
                </a:lnTo>
                <a:lnTo>
                  <a:pt x="1248" y="1645"/>
                </a:lnTo>
                <a:lnTo>
                  <a:pt x="0" y="1664"/>
                </a:lnTo>
                <a:lnTo>
                  <a:pt x="0" y="391"/>
                </a:lnTo>
              </a:path>
            </a:pathLst>
          </a:custGeom>
          <a:gradFill rotWithShape="1">
            <a:gsLst>
              <a:gs pos="0">
                <a:schemeClr val="accent2">
                  <a:alpha val="37000"/>
                </a:schemeClr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th-TH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755576" y="2806751"/>
            <a:ext cx="6742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th-TH" sz="36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โทรศัพท์เคลื่อนที่ </a:t>
            </a:r>
            <a:r>
              <a:rPr lang="en-US" sz="3600" b="1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(Mobile Station) </a:t>
            </a:r>
            <a:r>
              <a:rPr lang="th-TH" sz="3600" dirty="0">
                <a:solidFill>
                  <a:srgbClr val="0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หมายถึง อุปกรณ์โทรศัพท์ที่ใช้กับระบบโทรศัพท์เคลื่อนที่โดยที่ผู้ใช้สามารถนำอุปกรณ์นี้เคลื่อนที่ได้อย่างอิสระ</a:t>
            </a:r>
            <a:endParaRPr lang="en-US" sz="3600" dirty="0">
              <a:solidFill>
                <a:srgbClr val="0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353030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วัสดุ อุปกรณ์ ที่ใช้ในการซ่อมโทรศัพท์เคลื่อนที่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4800" y="1268760"/>
            <a:ext cx="7777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ดินสอยางลบ</a:t>
            </a:r>
            <a:r>
              <a:rPr lang="th-TH" sz="2800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th-TH" sz="2800" dirty="0" smtClean="0">
              <a:solidFill>
                <a:srgbClr val="C00000"/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algn="l"/>
            <a:r>
              <a:rPr lang="th-TH" sz="2800" b="1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</a:t>
            </a:r>
            <a:r>
              <a:rPr lang="th-TH" sz="2800" b="1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หน้าที่ใช้สำหรับทำความสะอาดจุดหน้าสัมผัส ที่มีคราบสกปรกต่าง ๆ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cxnSp>
        <p:nvCxnSpPr>
          <p:cNvPr id="6" name="ลูกศรเชื่อมต่อแบบตรง 5"/>
          <p:cNvCxnSpPr/>
          <p:nvPr/>
        </p:nvCxnSpPr>
        <p:spPr bwMode="auto">
          <a:xfrm>
            <a:off x="304800" y="2564904"/>
            <a:ext cx="697065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B050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สี่เหลี่ยมผืนผ้า 6"/>
          <p:cNvSpPr/>
          <p:nvPr/>
        </p:nvSpPr>
        <p:spPr>
          <a:xfrm>
            <a:off x="304800" y="2967335"/>
            <a:ext cx="8299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  <a:tabLst>
                <a:tab pos="575945" algn="l"/>
                <a:tab pos="1045845" algn="l"/>
                <a:tab pos="1074420" algn="l"/>
              </a:tabLst>
            </a:pPr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ชุดป้องกันไฟฟ้าสถิตรั่วลงโทรศัพท์เคลื่อนที่</a:t>
            </a:r>
            <a:r>
              <a:rPr lang="th-TH" sz="2800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en-US" sz="2800" dirty="0" smtClean="0">
              <a:solidFill>
                <a:srgbClr val="C00000"/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algn="l">
              <a:spcAft>
                <a:spcPts val="0"/>
              </a:spcAft>
              <a:tabLst>
                <a:tab pos="575945" algn="l"/>
                <a:tab pos="1045845" algn="l"/>
                <a:tab pos="1074420" algn="l"/>
              </a:tabLst>
            </a:pPr>
            <a:r>
              <a:rPr lang="th-TH" sz="2800" b="1" spc="-20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</a:t>
            </a:r>
            <a:r>
              <a:rPr lang="th-TH" sz="2800" b="1" spc="-2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หน้าที่</a:t>
            </a:r>
            <a:r>
              <a:rPr lang="th-TH" sz="2800" spc="-2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r>
              <a:rPr lang="th-TH" sz="2800" b="1" spc="-2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ป้องกันไฟฟ้ารั่วจากตัวมนุษย์ลงโทรศัพท์เคลื่อนที่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 bwMode="auto">
          <a:xfrm>
            <a:off x="304800" y="4293096"/>
            <a:ext cx="697065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6600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35022" y="4601744"/>
            <a:ext cx="19207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tabLst>
                <a:tab pos="576263" algn="l"/>
                <a:tab pos="1046163" algn="l"/>
                <a:tab pos="10747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tabLst>
                <a:tab pos="576263" algn="l"/>
                <a:tab pos="1046163" algn="l"/>
                <a:tab pos="10747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tabLst>
                <a:tab pos="576263" algn="l"/>
                <a:tab pos="1046163" algn="l"/>
                <a:tab pos="10747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tabLst>
                <a:tab pos="576263" algn="l"/>
                <a:tab pos="1046163" algn="l"/>
                <a:tab pos="10747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tabLst>
                <a:tab pos="576263" algn="l"/>
                <a:tab pos="1046163" algn="l"/>
                <a:tab pos="10747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1046163" algn="l"/>
                <a:tab pos="10747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1046163" algn="l"/>
                <a:tab pos="10747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1046163" algn="l"/>
                <a:tab pos="10747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6263" algn="l"/>
                <a:tab pos="1046163" algn="l"/>
                <a:tab pos="10747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6263" algn="l"/>
                <a:tab pos="1046163" algn="l"/>
                <a:tab pos="1074738" algn="l"/>
              </a:tabLst>
            </a:pPr>
            <a:r>
              <a:rPr kumimoji="0" lang="th-TH" altLang="th-TH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พัดลมดูดอากาศ</a:t>
            </a:r>
            <a:endParaRPr kumimoji="0" lang="en-US" altLang="th-TH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-539552" y="4859870"/>
            <a:ext cx="69204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kumimoji="0" lang="th-TH" alt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ทำหน้าที่ระบายควันตะกั่วที่เกิดขึ้นช่วยให้อากาศสดชื่น</a:t>
            </a:r>
            <a:r>
              <a:rPr kumimoji="0" lang="en-US" alt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901" y="5805264"/>
            <a:ext cx="886777" cy="864096"/>
          </a:xfrm>
          <a:prstGeom prst="rect">
            <a:avLst/>
          </a:prstGeom>
        </p:spPr>
      </p:pic>
      <p:cxnSp>
        <p:nvCxnSpPr>
          <p:cNvPr id="16" name="ลูกศรเชื่อมต่อแบบตรง 15"/>
          <p:cNvCxnSpPr/>
          <p:nvPr/>
        </p:nvCxnSpPr>
        <p:spPr bwMode="auto">
          <a:xfrm>
            <a:off x="335022" y="6093296"/>
            <a:ext cx="632521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3399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840091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วัสดุ อุปกรณ์ ที่ใช้ในการซ่อมโทรศัพท์เคลื่อนที่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4800" y="1268760"/>
            <a:ext cx="8299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  <a:tabLst>
                <a:tab pos="575945" algn="l"/>
                <a:tab pos="1045845" algn="l"/>
                <a:tab pos="1074420" algn="l"/>
              </a:tabLst>
            </a:pPr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อุปกรณ์ถอดแกะฝาโทรศัพท์เคลื่อนที่ </a:t>
            </a:r>
            <a:r>
              <a:rPr lang="en-US" sz="2800" b="1" spc="-20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	</a:t>
            </a:r>
            <a:endParaRPr lang="th-TH" sz="2800" b="1" spc="-20" dirty="0" smtClean="0">
              <a:solidFill>
                <a:srgbClr val="C00000"/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algn="l">
              <a:spcAft>
                <a:spcPts val="0"/>
              </a:spcAft>
              <a:tabLst>
                <a:tab pos="575945" algn="l"/>
                <a:tab pos="1045845" algn="l"/>
                <a:tab pos="1074420" algn="l"/>
              </a:tabLst>
            </a:pPr>
            <a:r>
              <a:rPr lang="th-TH" sz="2800" b="1" spc="-20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หน้าที่ </a:t>
            </a:r>
            <a:r>
              <a:rPr lang="th-TH" sz="2800" b="1" spc="-2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เป็นอุปกรณ์ที่ใช้ในการถอดแกะเครื่องโทรศัพท์เคลื่อนที่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cxnSp>
        <p:nvCxnSpPr>
          <p:cNvPr id="6" name="ลูกศรเชื่อมต่อแบบตรง 5"/>
          <p:cNvCxnSpPr/>
          <p:nvPr/>
        </p:nvCxnSpPr>
        <p:spPr bwMode="auto">
          <a:xfrm>
            <a:off x="304800" y="2564904"/>
            <a:ext cx="697065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B050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สี่เหลี่ยมผืนผ้า 6"/>
          <p:cNvSpPr/>
          <p:nvPr/>
        </p:nvSpPr>
        <p:spPr>
          <a:xfrm>
            <a:off x="332790" y="2880776"/>
            <a:ext cx="74795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  <a:tabLst>
                <a:tab pos="575945" algn="l"/>
                <a:tab pos="1045845" algn="l"/>
                <a:tab pos="1074420" algn="l"/>
              </a:tabLst>
            </a:pPr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ตัวจับแผงวงจร</a:t>
            </a:r>
            <a:r>
              <a:rPr lang="th-TH" sz="2800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th-TH" sz="2800" dirty="0" smtClean="0">
              <a:solidFill>
                <a:srgbClr val="C00000"/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algn="l">
              <a:spcAft>
                <a:spcPts val="0"/>
              </a:spcAft>
              <a:tabLst>
                <a:tab pos="575945" algn="l"/>
                <a:tab pos="1045845" algn="l"/>
                <a:tab pos="1074420" algn="l"/>
              </a:tabLst>
            </a:pPr>
            <a:r>
              <a:rPr lang="th-TH" sz="2800" b="1" spc="-20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หน้าที่</a:t>
            </a:r>
            <a:r>
              <a:rPr lang="th-TH" sz="2800" spc="-20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r>
              <a:rPr lang="th-TH" sz="2800" b="1" spc="-2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เป็นตัวยึดแผงวงจรหรือใช้จับยึดชิ้นงานให้แน่นอยู่กับที่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 bwMode="auto">
          <a:xfrm>
            <a:off x="304800" y="4149080"/>
            <a:ext cx="697065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6600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สี่เหลี่ยมผืนผ้า 8"/>
          <p:cNvSpPr/>
          <p:nvPr/>
        </p:nvSpPr>
        <p:spPr>
          <a:xfrm>
            <a:off x="304800" y="4447507"/>
            <a:ext cx="7147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  <a:tabLst>
                <a:tab pos="575945" algn="l"/>
                <a:tab pos="1045845" algn="l"/>
                <a:tab pos="1074420" algn="l"/>
              </a:tabLst>
            </a:pPr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ตะแกรงบอลขา ( </a:t>
            </a:r>
            <a:r>
              <a:rPr lang="en-US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BGA –Net</a:t>
            </a:r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) </a:t>
            </a:r>
            <a:r>
              <a:rPr lang="en-US" sz="28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	</a:t>
            </a:r>
            <a:endParaRPr lang="th-TH" sz="2800" dirty="0" smtClean="0"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algn="l">
              <a:spcAft>
                <a:spcPts val="0"/>
              </a:spcAft>
              <a:tabLst>
                <a:tab pos="575945" algn="l"/>
                <a:tab pos="1045845" algn="l"/>
                <a:tab pos="1074420" algn="l"/>
              </a:tabLst>
            </a:pPr>
            <a:r>
              <a:rPr lang="th-TH" sz="2800" b="1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</a:t>
            </a:r>
            <a:r>
              <a:rPr lang="th-TH" sz="2800" b="1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หน้าที่</a:t>
            </a:r>
            <a:r>
              <a:rPr lang="th-TH" sz="28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r>
              <a:rPr lang="th-TH" sz="2800" b="1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ใช้สำหรับทำขาของตัวไอซี ที่มีจำนวนขาหลาย ๆ ขา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 bwMode="auto">
          <a:xfrm>
            <a:off x="304800" y="5661248"/>
            <a:ext cx="6211416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901" y="5805264"/>
            <a:ext cx="88677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4377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วัสดุ อุปกรณ์ ที่ใช้ในการซ่อมโทรศัพท์เคลื่อนที่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9810" y="1412776"/>
            <a:ext cx="7579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575945" algn="l"/>
                <a:tab pos="1045845" algn="l"/>
                <a:tab pos="1074420" algn="l"/>
              </a:tabLst>
            </a:pPr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ตะกั่วเหลว</a:t>
            </a:r>
            <a:r>
              <a:rPr lang="th-TH" sz="2800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en-US" sz="2800" dirty="0">
              <a:solidFill>
                <a:srgbClr val="C00000"/>
              </a:solidFill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algn="thaiDist">
              <a:spcAft>
                <a:spcPts val="0"/>
              </a:spcAft>
              <a:tabLst>
                <a:tab pos="575945" algn="l"/>
                <a:tab pos="1045845" algn="l"/>
                <a:tab pos="1074420" algn="l"/>
              </a:tabLst>
            </a:pPr>
            <a:r>
              <a:rPr lang="en-US" sz="28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	</a:t>
            </a:r>
            <a:r>
              <a:rPr lang="th-TH" sz="2800" b="1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ทำหน้าที่เหมือนตะกั่วเส้นแต่อยู่ในรูปแบบของเหลว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cxnSp>
        <p:nvCxnSpPr>
          <p:cNvPr id="6" name="ลูกศรเชื่อมต่อแบบตรง 5"/>
          <p:cNvCxnSpPr/>
          <p:nvPr/>
        </p:nvCxnSpPr>
        <p:spPr bwMode="auto">
          <a:xfrm>
            <a:off x="319810" y="2636912"/>
            <a:ext cx="697065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CC00FF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สี่เหลี่ยมผืนผ้า 6"/>
          <p:cNvSpPr/>
          <p:nvPr/>
        </p:nvSpPr>
        <p:spPr>
          <a:xfrm>
            <a:off x="319810" y="2967335"/>
            <a:ext cx="7579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575945" algn="l"/>
                <a:tab pos="1045845" algn="l"/>
                <a:tab pos="1074420" algn="l"/>
              </a:tabLst>
            </a:pPr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ลวดซับตะกั่ว </a:t>
            </a:r>
            <a:r>
              <a:rPr lang="en-US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	</a:t>
            </a:r>
          </a:p>
          <a:p>
            <a:pPr algn="l"/>
            <a:r>
              <a:rPr lang="th-TH" sz="2800" b="1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</a:t>
            </a:r>
            <a:r>
              <a:rPr lang="th-TH" sz="2800" b="1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หน้าที่</a:t>
            </a:r>
            <a:r>
              <a:rPr lang="th-TH" sz="28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r>
              <a:rPr lang="th-TH" sz="2800" b="1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ใช้ซับตะกั่วที่ติดอยู่กับแผงวงจรของโทรศัพท์เคลื่อนที่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 bwMode="auto">
          <a:xfrm>
            <a:off x="304800" y="4365104"/>
            <a:ext cx="697065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สี่เหลี่ยมผืนผ้า 8"/>
          <p:cNvSpPr/>
          <p:nvPr/>
        </p:nvSpPr>
        <p:spPr>
          <a:xfrm>
            <a:off x="319810" y="4702622"/>
            <a:ext cx="73598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  <a:tabLst>
                <a:tab pos="575945" algn="l"/>
                <a:tab pos="1045845" algn="l"/>
                <a:tab pos="1074420" algn="l"/>
              </a:tabLst>
            </a:pPr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หนังสือและแผนผัง</a:t>
            </a:r>
            <a:r>
              <a:rPr lang="th-TH" sz="2800" b="1" dirty="0" smtClean="0">
                <a:solidFill>
                  <a:srgbClr val="C00000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วงจร</a:t>
            </a:r>
            <a:r>
              <a:rPr lang="en-US" sz="28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		</a:t>
            </a:r>
          </a:p>
          <a:p>
            <a:pPr algn="l"/>
            <a:r>
              <a:rPr lang="th-TH" sz="2800" b="1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</a:t>
            </a:r>
            <a:r>
              <a:rPr lang="th-TH" sz="2800" b="1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หน้าที่</a:t>
            </a:r>
            <a:r>
              <a:rPr lang="th-TH" sz="28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r>
              <a:rPr lang="th-TH" sz="2800" b="1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ทำให้ทราบถึงวิธีการทำงานของจุดตรวจสอบอุปกรณ์ต่าง ๆ ภายในโทรศัพท์เคลื่อนที่</a:t>
            </a:r>
            <a:endParaRPr lang="th-TH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901" y="5805264"/>
            <a:ext cx="88677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108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 bwMode="auto">
          <a:xfrm>
            <a:off x="0" y="908720"/>
            <a:ext cx="8244408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14908" y="476672"/>
            <a:ext cx="76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3600" b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บทที่ </a:t>
            </a:r>
            <a:r>
              <a:rPr lang="en-US" sz="3600" b="1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</a:t>
            </a:r>
            <a:r>
              <a:rPr lang="th-TH" sz="3600" b="1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</a:t>
            </a:r>
            <a:r>
              <a:rPr lang="en-US" sz="3600" b="1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3600" b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การบำรุงรักษาข้อแนะนำและ ความปลอดภัยในการใช้โทรศัพท์เคลื่อนที่</a:t>
            </a:r>
            <a:endParaRPr lang="th-TH" sz="3600" dirty="0">
              <a:solidFill>
                <a:schemeClr val="accent3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1115616" y="2127913"/>
            <a:ext cx="5544616" cy="936104"/>
          </a:xfrm>
          <a:prstGeom prst="rect">
            <a:avLst/>
          </a:prstGeom>
          <a:gradFill>
            <a:gsLst>
              <a:gs pos="0">
                <a:srgbClr val="FF66CC"/>
              </a:gs>
              <a:gs pos="50000">
                <a:srgbClr val="FFCCFF"/>
              </a:gs>
              <a:gs pos="100000">
                <a:srgbClr val="FF66CC"/>
              </a:gs>
            </a:gsLst>
            <a:lin ang="5400000" scaled="1"/>
          </a:gradFill>
          <a:ln w="7937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259632" y="2210169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การรักษาโทรศัพท์เคลื่อนที่</a:t>
            </a:r>
            <a:endParaRPr lang="th-TH" sz="36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90161" y="3146273"/>
            <a:ext cx="83541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1.</a:t>
            </a:r>
            <a:r>
              <a:rPr lang="th-TH" sz="3200" dirty="0" smtClean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ควร</a:t>
            </a:r>
            <a:r>
              <a:rPr lang="th-TH" sz="3200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เก็บโทรศัพท์มือถือไว้ในที่แห้ง</a:t>
            </a:r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</a:p>
          <a:p>
            <a:pPr algn="l"/>
            <a:r>
              <a:rPr lang="en-US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2.</a:t>
            </a:r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อย่า</a:t>
            </a:r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ใช้หรือเก็บโทรศัพท์มือถือไว้ในที่ ๆ มีฝุ่นหรือที่</a:t>
            </a:r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สกปรก</a:t>
            </a:r>
          </a:p>
          <a:p>
            <a:pPr algn="l"/>
            <a:r>
              <a:rPr lang="en-US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3.</a:t>
            </a:r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อย่า</a:t>
            </a:r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เก็บโทรศัพท์มือถือไว้ในที่ร้อนจัด </a:t>
            </a:r>
            <a:endParaRPr lang="th-TH" sz="3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en-US" sz="3200" dirty="0">
                <a:latin typeface="TH Baijam" panose="02000506000000020004" pitchFamily="2" charset="-34"/>
                <a:cs typeface="TH Baijam" panose="02000506000000020004" pitchFamily="2" charset="-34"/>
              </a:rPr>
              <a:t>4</a:t>
            </a:r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.อย่า</a:t>
            </a:r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เก็บโทรศัพท์มือถือไว้ในที่เย็นจัด</a:t>
            </a:r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en-US" sz="3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en-US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5.</a:t>
            </a:r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อย่า</a:t>
            </a:r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พยายามเปิดดูภายในเครื่องนอกเหนือจากที่แนะนำไว้ใน</a:t>
            </a:r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คู่มือ</a:t>
            </a:r>
            <a:endParaRPr lang="en-US" sz="32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en-US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6.</a:t>
            </a:r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อย่า</a:t>
            </a:r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โยน เคาะ หรือเขย่าโทรศัพท์มือถือ</a:t>
            </a:r>
            <a:endParaRPr lang="th-TH" sz="32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901" y="5805264"/>
            <a:ext cx="88677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7745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 bwMode="auto">
          <a:xfrm>
            <a:off x="1475656" y="1340768"/>
            <a:ext cx="5544616" cy="936104"/>
          </a:xfrm>
          <a:prstGeom prst="rect">
            <a:avLst/>
          </a:prstGeom>
          <a:gradFill>
            <a:gsLst>
              <a:gs pos="0">
                <a:srgbClr val="FF66CC"/>
              </a:gs>
              <a:gs pos="50000">
                <a:srgbClr val="FFCCFF"/>
              </a:gs>
              <a:gs pos="100000">
                <a:srgbClr val="FF66CC"/>
              </a:gs>
            </a:gsLst>
            <a:lin ang="5400000" scaled="1"/>
          </a:gradFill>
          <a:ln w="7937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33818" y="1485654"/>
            <a:ext cx="3828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3600" b="1" dirty="0">
                <a:solidFill>
                  <a:srgbClr val="0000FF"/>
                </a:solidFill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การรักษาโทรศัพท์เคลื่อนที่</a:t>
            </a:r>
            <a:endParaRPr lang="en-US" sz="2400" dirty="0">
              <a:effectLst/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31540" y="2708920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7.</a:t>
            </a:r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อย่า</a:t>
            </a:r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ใช้สารเคมี น้ำยาทำความสะอาดหรือผงซักฟอกชนิด</a:t>
            </a:r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เข้มข้น           ทำ</a:t>
            </a:r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ความสะอาดเครื่อง</a:t>
            </a:r>
            <a:endParaRPr lang="en-US" sz="32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en-US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8.</a:t>
            </a:r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อย่า</a:t>
            </a:r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ทำหรือพ่นสีโทรศัพท์มือถือ </a:t>
            </a:r>
            <a:endParaRPr lang="th-TH" sz="32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en-US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9.</a:t>
            </a:r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ให้</a:t>
            </a:r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ใช้เสาอากาศสำรองที่ติดมากับเครื่องหรือเสาอากาศสำหรับเปลี่ยนที่ได้รับการรับรอง</a:t>
            </a:r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เท่านั้น</a:t>
            </a:r>
          </a:p>
          <a:p>
            <a:pPr algn="l"/>
            <a:r>
              <a:rPr lang="en-US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10.</a:t>
            </a:r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อย่า</a:t>
            </a:r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โยน เคาะ หรือเขย่าโทรศัพท์</a:t>
            </a:r>
            <a:r>
              <a:rPr lang="th-TH" sz="3200" dirty="0" smtClean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endParaRPr lang="th-TH" sz="32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901" y="5805264"/>
            <a:ext cx="88677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เครื่องหมายบั้ง 5"/>
          <p:cNvSpPr/>
          <p:nvPr/>
        </p:nvSpPr>
        <p:spPr bwMode="auto">
          <a:xfrm>
            <a:off x="1115616" y="339046"/>
            <a:ext cx="532114" cy="622615"/>
          </a:xfrm>
          <a:prstGeom prst="chevron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1835697" y="281743"/>
            <a:ext cx="6317976" cy="69898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907705" y="253726"/>
            <a:ext cx="624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 </a:t>
            </a:r>
            <a:r>
              <a:rPr lang="th-TH" sz="3600" b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ความปลอดภัยในการใช้เครื่องโทรศัพท์มือถือ</a:t>
            </a:r>
            <a:endParaRPr lang="en-US" sz="3600" b="1" dirty="0">
              <a:solidFill>
                <a:schemeClr val="accent3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9" name="เครื่องหมายบั้ง 8"/>
          <p:cNvSpPr/>
          <p:nvPr/>
        </p:nvSpPr>
        <p:spPr bwMode="auto">
          <a:xfrm>
            <a:off x="583502" y="339046"/>
            <a:ext cx="532114" cy="622615"/>
          </a:xfrm>
          <a:prstGeom prst="chevron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23528" y="1484784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th-TH" sz="2800" b="1" dirty="0" smtClean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ห้าม</a:t>
            </a:r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เปิดเครื่องโทรศัพท์มือถือในสถานที่ห้าม</a:t>
            </a:r>
            <a:r>
              <a:rPr lang="th-TH" sz="2800" b="1" dirty="0" smtClean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ใช้</a:t>
            </a:r>
          </a:p>
          <a:p>
            <a:pPr marL="342900" indent="-342900" algn="l">
              <a:buFontTx/>
              <a:buAutoNum type="arabicPeriod"/>
            </a:pPr>
            <a:r>
              <a:rPr lang="th-TH" sz="2800" b="1" dirty="0">
                <a:solidFill>
                  <a:srgbClr val="7030A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โปรดปฏิบัติตามกฎหมายท้องถิ่นไม่ควรใช้มือจับสิ่งอื่นใด ซึ่งรบกวนการขับขี่ยานพาหนะ</a:t>
            </a:r>
            <a:endParaRPr lang="en-US" sz="2800" b="1" dirty="0">
              <a:solidFill>
                <a:srgbClr val="7030A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342900" indent="-342900" algn="l">
              <a:buFontTx/>
              <a:buAutoNum type="arabicPeriod"/>
            </a:pPr>
            <a:r>
              <a:rPr lang="th-TH" sz="2800" b="1" dirty="0">
                <a:latin typeface="TH Baijam" panose="02000506000000020004" pitchFamily="2" charset="-34"/>
                <a:cs typeface="TH Baijam" panose="02000506000000020004" pitchFamily="2" charset="-34"/>
              </a:rPr>
              <a:t>เครื่องโทรศัพท์มือถือไร้สายทุกประเภทอาจได้รับผลกระทบจากสัญญาณรบกวน ซึ่งจะส่งผลต่อประสิทธิภาพการทำงานของเครื่องได้</a:t>
            </a:r>
            <a:endParaRPr lang="en-US" sz="2800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342900" indent="-342900" algn="l">
              <a:buAutoNum type="arabicPeriod"/>
            </a:pPr>
            <a:r>
              <a:rPr lang="th-TH" sz="2800" b="1" dirty="0">
                <a:solidFill>
                  <a:srgbClr val="FF66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ปิดเครื่องโทรศัพท์มือถือในขณะที่อยู่ใน</a:t>
            </a:r>
            <a:r>
              <a:rPr lang="th-TH" sz="2800" b="1" dirty="0" smtClean="0">
                <a:solidFill>
                  <a:srgbClr val="FF66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โรงพยาบาล</a:t>
            </a:r>
          </a:p>
          <a:p>
            <a:pPr marL="342900" indent="-342900" algn="l">
              <a:buAutoNum type="arabicPeriod"/>
            </a:pPr>
            <a:r>
              <a:rPr lang="th-TH" sz="2800" b="1" dirty="0" smtClean="0">
                <a:solidFill>
                  <a:srgbClr val="00B05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2800" b="1" dirty="0">
                <a:solidFill>
                  <a:srgbClr val="00B05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ปิดเครื่องโทรศัพท์มือถือขณะอยู่บน</a:t>
            </a:r>
            <a:r>
              <a:rPr lang="th-TH" sz="2800" b="1" dirty="0" smtClean="0">
                <a:solidFill>
                  <a:srgbClr val="00B05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เครื่องบิน</a:t>
            </a:r>
          </a:p>
          <a:p>
            <a:pPr marL="342900" indent="-342900" algn="l">
              <a:buAutoNum type="arabicPeriod"/>
            </a:pPr>
            <a:r>
              <a:rPr lang="th-TH" sz="2800" b="1" dirty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ปิดเครื่องโทรศัพท์มือถือขณะเติม</a:t>
            </a:r>
            <a:r>
              <a:rPr lang="th-TH" sz="2800" b="1" dirty="0" smtClean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น้ำมัน</a:t>
            </a:r>
          </a:p>
          <a:p>
            <a:pPr marL="342900" indent="-342900" algn="l">
              <a:buFontTx/>
              <a:buAutoNum type="arabicPeriod"/>
            </a:pPr>
            <a:r>
              <a:rPr lang="th-TH" sz="2800" b="1" dirty="0">
                <a:solidFill>
                  <a:srgbClr val="FF3399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ปิดเครื่องโทรศัพท์มือถือเมื่ออยู่ใกล้กับจุดที่มีการระเบิด</a:t>
            </a:r>
            <a:endParaRPr lang="en-US" sz="2800" b="1" dirty="0">
              <a:solidFill>
                <a:srgbClr val="FF3399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342900" indent="-342900" algn="l">
              <a:buAutoNum type="arabicPeriod"/>
            </a:pPr>
            <a:r>
              <a:rPr lang="th-TH" sz="2800" b="1" dirty="0">
                <a:solidFill>
                  <a:srgbClr val="33CC3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อย่าจับ</a:t>
            </a:r>
            <a:r>
              <a:rPr lang="en-US" sz="2800" b="1" dirty="0">
                <a:solidFill>
                  <a:srgbClr val="33CC3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2800" b="1" dirty="0" smtClean="0">
                <a:solidFill>
                  <a:srgbClr val="33CC3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เสา</a:t>
            </a:r>
            <a:r>
              <a:rPr lang="th-TH" sz="2800" b="1" dirty="0">
                <a:solidFill>
                  <a:srgbClr val="33CC3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อากาศที่ไม่มีฉนวนโดยไม่จำเป็น</a:t>
            </a:r>
            <a:endParaRPr lang="th-TH" sz="2800" b="1" dirty="0">
              <a:solidFill>
                <a:srgbClr val="33CC33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901" y="5805264"/>
            <a:ext cx="88677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เครื่องหมายบั้ง 4"/>
          <p:cNvSpPr/>
          <p:nvPr/>
        </p:nvSpPr>
        <p:spPr bwMode="auto">
          <a:xfrm>
            <a:off x="583502" y="339046"/>
            <a:ext cx="532114" cy="622615"/>
          </a:xfrm>
          <a:prstGeom prst="chevron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39046"/>
            <a:ext cx="560881" cy="634039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 bwMode="auto">
          <a:xfrm>
            <a:off x="1676497" y="300860"/>
            <a:ext cx="6323181" cy="69898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3600" b="1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ความ</a:t>
            </a:r>
            <a:r>
              <a:rPr lang="th-TH" sz="3600" b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ปลอดภัยในการใช้เครื่องโทรศัพท์มือถือ</a:t>
            </a:r>
            <a:endParaRPr lang="en-US" sz="3600" b="1" dirty="0">
              <a:solidFill>
                <a:schemeClr val="accent3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901" y="5805264"/>
            <a:ext cx="886777" cy="864096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107504" y="1269679"/>
            <a:ext cx="82489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h-TH" sz="2800" b="1" dirty="0" smtClean="0">
                <a:solidFill>
                  <a:srgbClr val="7030A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9.</a:t>
            </a:r>
            <a:r>
              <a:rPr lang="th-TH" sz="2800" b="1" dirty="0">
                <a:solidFill>
                  <a:srgbClr val="7030A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sz="2800" b="1" dirty="0" smtClean="0">
                <a:solidFill>
                  <a:srgbClr val="7030A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ผู้</a:t>
            </a:r>
            <a:r>
              <a:rPr lang="th-TH" sz="2800" b="1" dirty="0">
                <a:solidFill>
                  <a:srgbClr val="7030A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ที่ผ่านการรับรองหรือช่างบริการของศูนย์บริการเท่านั้นที่จะซ่อมหรือติดตั้งอุปกรณ์ต่าง ๆ ของเครื่องโทรศัพท์มือถือ</a:t>
            </a:r>
            <a:r>
              <a:rPr lang="th-TH" sz="2800" b="1" dirty="0" smtClean="0">
                <a:solidFill>
                  <a:srgbClr val="7030A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ได้</a:t>
            </a:r>
          </a:p>
          <a:p>
            <a:pPr algn="l"/>
            <a:r>
              <a:rPr lang="th-TH" sz="2800" b="1" dirty="0" smtClean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10.ใช้</a:t>
            </a:r>
            <a:r>
              <a:rPr lang="th-TH" sz="2800" b="1" dirty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เฉพาะอุปกรณ์เสริมและแบตเตอรี่ที่ผ่านการรับรองเท่านั้น </a:t>
            </a:r>
            <a:endParaRPr lang="th-TH" sz="2800" b="1" dirty="0">
              <a:solidFill>
                <a:srgbClr val="C00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th-TH" sz="2800" b="1" dirty="0" smtClean="0">
                <a:solidFill>
                  <a:srgbClr val="33CC3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11.เครื่อง</a:t>
            </a:r>
            <a:r>
              <a:rPr lang="th-TH" sz="2800" b="1" dirty="0">
                <a:solidFill>
                  <a:srgbClr val="33CC3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โทรศัพท์มือถือไม่ได้กันน้ำ ควรเก็บไว้ในที่</a:t>
            </a:r>
            <a:r>
              <a:rPr lang="th-TH" sz="2800" b="1" dirty="0" smtClean="0">
                <a:solidFill>
                  <a:srgbClr val="33CC3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แห้ง</a:t>
            </a:r>
          </a:p>
          <a:p>
            <a:pPr algn="l"/>
            <a:r>
              <a:rPr lang="en-US" sz="2800" b="1" dirty="0" smtClean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12.</a:t>
            </a:r>
            <a:r>
              <a:rPr lang="th-TH" sz="2800" b="1" dirty="0" smtClean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ควร</a:t>
            </a:r>
            <a:r>
              <a:rPr lang="th-TH" sz="2800" b="1" dirty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ทำสำเนาสำรองหรือจดบันทึกข้อมูลสำคัญทั้งหมดที่จัดเก็บไว้ในเครื่อง เป็นลายลักษณ์อักษร</a:t>
            </a:r>
            <a:r>
              <a:rPr lang="th-TH" sz="2800" b="1" dirty="0" smtClean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เสมอ</a:t>
            </a:r>
          </a:p>
          <a:p>
            <a:pPr algn="l"/>
            <a:r>
              <a:rPr lang="th-TH" sz="2800" b="1" dirty="0">
                <a:solidFill>
                  <a:srgbClr val="FF66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13</a:t>
            </a:r>
            <a:r>
              <a:rPr lang="th-TH" sz="2800" b="1" dirty="0" smtClean="0">
                <a:solidFill>
                  <a:srgbClr val="FF66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. </a:t>
            </a:r>
            <a:r>
              <a:rPr lang="th-TH" sz="2800" b="1" dirty="0">
                <a:solidFill>
                  <a:srgbClr val="FF66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ห้ามต่อโทรศัพท์มือถือเข้ากับอุปกรณ์ที่ไม่สามารถใช้งานร่วมกันได้</a:t>
            </a:r>
            <a:endParaRPr lang="en-US" sz="2800" b="1" dirty="0">
              <a:solidFill>
                <a:srgbClr val="FF66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th-TH" sz="2800" b="1" dirty="0">
                <a:solidFill>
                  <a:srgbClr val="FF3399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14</a:t>
            </a:r>
            <a:r>
              <a:rPr lang="th-TH" sz="2800" b="1" dirty="0" smtClean="0">
                <a:solidFill>
                  <a:srgbClr val="FF3399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.</a:t>
            </a:r>
            <a:r>
              <a:rPr lang="th-TH" sz="2800" b="1" dirty="0">
                <a:solidFill>
                  <a:srgbClr val="FF3399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โปรดตรวจสอบดูว่าได้เปิดเครื่องโทรศัพท์แล้วและอยู่ในพื้นที่</a:t>
            </a:r>
            <a:r>
              <a:rPr lang="th-TH" sz="2800" b="1" dirty="0" smtClean="0">
                <a:solidFill>
                  <a:srgbClr val="FF3399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ให้บริการ</a:t>
            </a:r>
          </a:p>
          <a:p>
            <a:pPr algn="l"/>
            <a:r>
              <a:rPr lang="th-TH" sz="2800" b="1" dirty="0" smtClean="0">
                <a:solidFill>
                  <a:srgbClr val="6600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15.ไม่</a:t>
            </a:r>
            <a:r>
              <a:rPr lang="th-TH" sz="2800" b="1" dirty="0">
                <a:solidFill>
                  <a:srgbClr val="6600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ควรรับสายหรือโทรฯ ออกขณะซ่อมหรือทำงานบนสายส่งไฟฟ้าแรงสูง </a:t>
            </a:r>
            <a:endParaRPr lang="th-TH" sz="2800" b="1" dirty="0" smtClean="0">
              <a:solidFill>
                <a:srgbClr val="6600FF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th-TH" sz="2800" b="1" dirty="0" smtClean="0">
                <a:solidFill>
                  <a:srgbClr val="CC0099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16.ก่อน</a:t>
            </a:r>
            <a:r>
              <a:rPr lang="th-TH" sz="2800" b="1" dirty="0">
                <a:solidFill>
                  <a:srgbClr val="CC0099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ใช้โทรศัพท์ โปรดอ่าน และปฏิบัติตามคำแนะนำ</a:t>
            </a:r>
            <a:r>
              <a:rPr lang="th-TH" sz="2800" dirty="0">
                <a:latin typeface="TH Baijam" panose="02000506000000020004" pitchFamily="2" charset="-34"/>
                <a:cs typeface="TH Baijam" panose="02000506000000020004" pitchFamily="2" charset="-34"/>
              </a:rPr>
              <a:t>	</a:t>
            </a:r>
            <a:endParaRPr lang="th-TH" sz="2800" dirty="0" smtClean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th-TH" sz="2800" b="1" dirty="0" smtClean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17.ห้าม</a:t>
            </a: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เปิดเครื่องในสถานที่ที่ห้ามใช้โทรศัพท์เคลื่อนที่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เครื่องหมายบั้ง 4"/>
          <p:cNvSpPr/>
          <p:nvPr/>
        </p:nvSpPr>
        <p:spPr bwMode="auto">
          <a:xfrm>
            <a:off x="583502" y="339046"/>
            <a:ext cx="532114" cy="622615"/>
          </a:xfrm>
          <a:prstGeom prst="chevron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เครื่องหมายบั้ง 5"/>
          <p:cNvSpPr/>
          <p:nvPr/>
        </p:nvSpPr>
        <p:spPr bwMode="auto">
          <a:xfrm>
            <a:off x="1130220" y="325455"/>
            <a:ext cx="532114" cy="622615"/>
          </a:xfrm>
          <a:prstGeom prst="chevron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1676938" y="286206"/>
            <a:ext cx="6323181" cy="69898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3600" b="1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ความ</a:t>
            </a:r>
            <a:r>
              <a:rPr lang="th-TH" sz="3600" b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ปลอดภัยในการใช้เครื่องโทรศัพท์มือถือ</a:t>
            </a:r>
            <a:endParaRPr lang="en-US" sz="3600" b="1" dirty="0">
              <a:solidFill>
                <a:schemeClr val="accent3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901" y="5805264"/>
            <a:ext cx="886777" cy="864096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323528" y="1405220"/>
            <a:ext cx="7416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</a:t>
            </a:r>
            <a:r>
              <a:rPr lang="th-TH" sz="2800" b="1" dirty="0" smtClean="0">
                <a:solidFill>
                  <a:srgbClr val="C00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8.ไม่ควรใช้มือจับสิ่งอื่นใดในขณะขับขี่ยานพาหนะ</a:t>
            </a:r>
          </a:p>
          <a:p>
            <a:pPr algn="l"/>
            <a:r>
              <a:rPr lang="th-TH" sz="2800" b="1" dirty="0" smtClean="0">
                <a:solidFill>
                  <a:srgbClr val="33CC3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19.โปรดปฏิบัติตามข้อห้ามต่างๆ ควรปิดโทรศัพท์เมื่ออยู่ใกล้กับอุปกรณ์ทางการแพทย์</a:t>
            </a:r>
            <a:endParaRPr lang="en-US" sz="2800" b="1" dirty="0" smtClean="0">
              <a:solidFill>
                <a:srgbClr val="33CC33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th-TH" sz="2800" b="1" dirty="0" smtClean="0">
                <a:solidFill>
                  <a:srgbClr val="00B0F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20.โปรด</a:t>
            </a:r>
            <a:r>
              <a:rPr lang="th-TH" sz="2800" b="1" dirty="0">
                <a:solidFill>
                  <a:srgbClr val="00B0F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ปฏิบัติตามข้อห้ามต่างๆ อุปกรณ์ไร้สายอาจก่อให้เกิดสัญญาณรบกวนเครื่องบินได้ </a:t>
            </a:r>
            <a:endParaRPr lang="en-US" sz="2800" b="1" dirty="0">
              <a:solidFill>
                <a:srgbClr val="00B0F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th-TH" sz="2800" b="1" dirty="0" smtClean="0">
                <a:solidFill>
                  <a:srgbClr val="FF3399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21.อุปกรณ์</a:t>
            </a:r>
            <a:r>
              <a:rPr lang="th-TH" sz="2800" b="1" dirty="0">
                <a:solidFill>
                  <a:srgbClr val="FF3399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ไร้สายทุกประเภทอาจได้รับผลกระทบจากสัญญาณรบกวน ซึ่งจะส่งผลต่อประสิทธิภาพการทำงานของเครื่องได้</a:t>
            </a:r>
            <a:endParaRPr lang="en-US" sz="2800" b="1" dirty="0">
              <a:solidFill>
                <a:srgbClr val="FF3399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r>
              <a:rPr lang="th-TH" sz="2800" b="1" dirty="0" smtClean="0">
                <a:solidFill>
                  <a:srgbClr val="FF66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22.เลือกใช้</a:t>
            </a:r>
            <a:r>
              <a:rPr lang="th-TH" sz="2800" b="1" dirty="0">
                <a:solidFill>
                  <a:srgbClr val="FF66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แต่อุปกรณ์เสริมและแบตเตอรี่ที่ได้รับการรับรอง</a:t>
            </a:r>
            <a:r>
              <a:rPr lang="th-TH" sz="2800" b="1" dirty="0" smtClean="0">
                <a:solidFill>
                  <a:srgbClr val="FF66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เท่านั้น</a:t>
            </a:r>
          </a:p>
          <a:p>
            <a:pPr algn="l"/>
            <a:r>
              <a:rPr lang="th-TH" sz="2800" b="1" dirty="0" smtClean="0">
                <a:solidFill>
                  <a:srgbClr val="CC0099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23.เฉพาะ</a:t>
            </a:r>
            <a:r>
              <a:rPr lang="th-TH" sz="2800" b="1" dirty="0">
                <a:solidFill>
                  <a:srgbClr val="CC0099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ผู้ที่ผ่านการรับรองเท่านั้นที่จะได้ติดตั้ง หรือซ่อมอุปกรณ์ต่างๆ ของเครื่อง</a:t>
            </a:r>
            <a:r>
              <a:rPr lang="th-TH" sz="2800" b="1" dirty="0" smtClean="0">
                <a:solidFill>
                  <a:srgbClr val="CC0099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ได้</a:t>
            </a:r>
            <a:endParaRPr lang="th-TH" sz="2800" b="1" dirty="0">
              <a:solidFill>
                <a:srgbClr val="CC0099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algn="l"/>
            <a:endParaRPr lang="th-TH" sz="2800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9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เครื่องหมายบั้ง 4"/>
          <p:cNvSpPr/>
          <p:nvPr/>
        </p:nvSpPr>
        <p:spPr bwMode="auto">
          <a:xfrm>
            <a:off x="583502" y="339046"/>
            <a:ext cx="532114" cy="622615"/>
          </a:xfrm>
          <a:prstGeom prst="chevron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เครื่องหมายบั้ง 5"/>
          <p:cNvSpPr/>
          <p:nvPr/>
        </p:nvSpPr>
        <p:spPr bwMode="auto">
          <a:xfrm>
            <a:off x="1115616" y="339046"/>
            <a:ext cx="532114" cy="622615"/>
          </a:xfrm>
          <a:prstGeom prst="chevron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1835696" y="309937"/>
            <a:ext cx="6323181" cy="69898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3600" b="1" dirty="0" smtClean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ความ</a:t>
            </a:r>
            <a:r>
              <a:rPr lang="th-TH" sz="3600" b="1" dirty="0">
                <a:solidFill>
                  <a:schemeClr val="accent3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ปลอดภัยในการใช้เครื่องโทรศัพท์มือถือ</a:t>
            </a:r>
            <a:endParaRPr lang="en-US" sz="3600" b="1" dirty="0">
              <a:solidFill>
                <a:schemeClr val="accent3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901" y="5805264"/>
            <a:ext cx="886777" cy="864096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451249" y="1126778"/>
            <a:ext cx="75743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h-TH" sz="2800" b="1" dirty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24</a:t>
            </a:r>
            <a:r>
              <a:rPr lang="th-TH" sz="2800" b="1" dirty="0" smtClean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. สภาพแวดล้อม</a:t>
            </a:r>
            <a:r>
              <a:rPr lang="th-TH" sz="2800" b="1" dirty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ที่เหมาะต่อการใช้งานโทรศัพท์เครื่องนี้เป็นไปตามคำแนะนำในการปล่อยคลื่น </a:t>
            </a:r>
            <a:r>
              <a:rPr lang="en-US" sz="2800" b="1" dirty="0" smtClean="0">
                <a:solidFill>
                  <a:srgbClr val="0070C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RF</a:t>
            </a:r>
          </a:p>
          <a:p>
            <a:pPr algn="l"/>
            <a:endParaRPr lang="th-TH" b="1" dirty="0">
              <a:solidFill>
                <a:srgbClr val="0070C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25893" y="2084591"/>
            <a:ext cx="757378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8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25. เก็บโทรศัพท์ให้ห่างจากอุปกรณ์ทางการแพทย์มากกว่า 6 นิ้ว</a:t>
            </a:r>
          </a:p>
          <a:p>
            <a:pPr lvl="0" algn="l" eaLnBrk="0" hangingPunct="0"/>
            <a:r>
              <a:rPr lang="th-TH" sz="2800" b="1" dirty="0" smtClean="0">
                <a:solidFill>
                  <a:srgbClr val="CC00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26. เครื่องช่วย</a:t>
            </a:r>
            <a:r>
              <a:rPr lang="th-TH" sz="2800" b="1" dirty="0">
                <a:solidFill>
                  <a:srgbClr val="CC00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ฟังอุปกรณ์ดิจิตอลแบบไร้สายบางรุ่นอาจก่อให้เกิดสัญญาณรบกวนกับ</a:t>
            </a:r>
            <a:r>
              <a:rPr lang="th-TH" sz="2800" b="1" dirty="0" smtClean="0">
                <a:solidFill>
                  <a:srgbClr val="CC00FF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เครื่องช่วย</a:t>
            </a:r>
          </a:p>
          <a:p>
            <a:pPr algn="l" eaLnBrk="0" hangingPunct="0"/>
            <a:r>
              <a:rPr lang="th-TH" sz="2800" b="1" dirty="0" smtClean="0">
                <a:solidFill>
                  <a:srgbClr val="00800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27. อุปกรณ์ทางการแพทย์อื่นๆ  สำหรับอุปกรณ์ทางการแพทย์อื่นๆ  ให้ปรึกษาสถานพยาบาลของคุณ หรือโปรดปรึกษาแพทย์ หรือบริษัทผู้ผลิตอุปกรณ์ทางการแพทย์นั้นๆ</a:t>
            </a:r>
            <a:endParaRPr lang="en-US" sz="2800" b="1" dirty="0" smtClean="0">
              <a:solidFill>
                <a:srgbClr val="00800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lvl="0" algn="l" eaLnBrk="0" hangingPunct="0"/>
            <a:r>
              <a:rPr lang="th-TH" sz="2800" b="1" dirty="0" smtClean="0">
                <a:solidFill>
                  <a:srgbClr val="FF505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28. ยานพาหนะ</a:t>
            </a:r>
            <a:r>
              <a:rPr lang="th-TH" sz="2800" b="1" dirty="0">
                <a:solidFill>
                  <a:srgbClr val="FF505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สัญญาณ </a:t>
            </a:r>
            <a:r>
              <a:rPr lang="en-US" sz="2800" b="1" dirty="0">
                <a:solidFill>
                  <a:srgbClr val="FF505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RF</a:t>
            </a:r>
            <a:r>
              <a:rPr lang="th-TH" sz="2800" b="1" dirty="0">
                <a:solidFill>
                  <a:srgbClr val="FF505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อาจมีผลต่อระบบอิเล็กทรอนิกส์ในยานพาหนะที่ติดตั้งไม่ถูกต้องหรือมีการป้องกันไม่เพียงพอ </a:t>
            </a:r>
            <a:endParaRPr lang="th-TH" sz="2800" b="1" dirty="0" smtClean="0">
              <a:solidFill>
                <a:srgbClr val="FF505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lvl="0" algn="l" eaLnBrk="0" hangingPunct="0"/>
            <a:endParaRPr kumimoji="0" lang="th-TH" altLang="th-TH" sz="2800" b="1" i="0" u="none" strike="noStrike" cap="none" normalizeH="0" baseline="0" dirty="0" smtClean="0">
              <a:ln>
                <a:noFill/>
              </a:ln>
              <a:solidFill>
                <a:srgbClr val="CC00FF"/>
              </a:solidFill>
              <a:effectLst/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46184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WordArt 3"/>
          <p:cNvSpPr>
            <a:spLocks noChangeArrowheads="1" noChangeShapeType="1" noTextEdit="1"/>
          </p:cNvSpPr>
          <p:nvPr/>
        </p:nvSpPr>
        <p:spPr bwMode="gray">
          <a:xfrm>
            <a:off x="457200" y="2590800"/>
            <a:ext cx="41910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!</a:t>
            </a:r>
            <a:endParaRPr lang="th-TH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" y="116632"/>
            <a:ext cx="1108471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ri_test">
  <a:themeElements>
    <a:clrScheme name="nari_test 1">
      <a:dk1>
        <a:srgbClr val="2F5679"/>
      </a:dk1>
      <a:lt1>
        <a:srgbClr val="FFFFFF"/>
      </a:lt1>
      <a:dk2>
        <a:srgbClr val="000000"/>
      </a:dk2>
      <a:lt2>
        <a:srgbClr val="DDDDDD"/>
      </a:lt2>
      <a:accent1>
        <a:srgbClr val="667921"/>
      </a:accent1>
      <a:accent2>
        <a:srgbClr val="ED8411"/>
      </a:accent2>
      <a:accent3>
        <a:srgbClr val="FFFFFF"/>
      </a:accent3>
      <a:accent4>
        <a:srgbClr val="274866"/>
      </a:accent4>
      <a:accent5>
        <a:srgbClr val="B8BEAB"/>
      </a:accent5>
      <a:accent6>
        <a:srgbClr val="D7770E"/>
      </a:accent6>
      <a:hlink>
        <a:srgbClr val="EABD00"/>
      </a:hlink>
      <a:folHlink>
        <a:srgbClr val="A3B2C5"/>
      </a:folHlink>
    </a:clrScheme>
    <a:fontScheme name="nari_tes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nari_test 1">
        <a:dk1>
          <a:srgbClr val="2F5679"/>
        </a:dk1>
        <a:lt1>
          <a:srgbClr val="FFFFFF"/>
        </a:lt1>
        <a:dk2>
          <a:srgbClr val="000000"/>
        </a:dk2>
        <a:lt2>
          <a:srgbClr val="DDDDDD"/>
        </a:lt2>
        <a:accent1>
          <a:srgbClr val="667921"/>
        </a:accent1>
        <a:accent2>
          <a:srgbClr val="ED8411"/>
        </a:accent2>
        <a:accent3>
          <a:srgbClr val="FFFFFF"/>
        </a:accent3>
        <a:accent4>
          <a:srgbClr val="274866"/>
        </a:accent4>
        <a:accent5>
          <a:srgbClr val="B8BEAB"/>
        </a:accent5>
        <a:accent6>
          <a:srgbClr val="D7770E"/>
        </a:accent6>
        <a:hlink>
          <a:srgbClr val="EABD00"/>
        </a:hlink>
        <a:folHlink>
          <a:srgbClr val="A3B2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i_test 2">
        <a:dk1>
          <a:srgbClr val="2E77A8"/>
        </a:dk1>
        <a:lt1>
          <a:srgbClr val="FFFFFF"/>
        </a:lt1>
        <a:dk2>
          <a:srgbClr val="000000"/>
        </a:dk2>
        <a:lt2>
          <a:srgbClr val="DDDDDD"/>
        </a:lt2>
        <a:accent1>
          <a:srgbClr val="25557B"/>
        </a:accent1>
        <a:accent2>
          <a:srgbClr val="D7BB13"/>
        </a:accent2>
        <a:accent3>
          <a:srgbClr val="FFFFFF"/>
        </a:accent3>
        <a:accent4>
          <a:srgbClr val="26658F"/>
        </a:accent4>
        <a:accent5>
          <a:srgbClr val="ACB4BF"/>
        </a:accent5>
        <a:accent6>
          <a:srgbClr val="C3A910"/>
        </a:accent6>
        <a:hlink>
          <a:srgbClr val="009999"/>
        </a:hlink>
        <a:folHlink>
          <a:srgbClr val="A3B2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i_test 3">
        <a:dk1>
          <a:srgbClr val="173373"/>
        </a:dk1>
        <a:lt1>
          <a:srgbClr val="FFFFFF"/>
        </a:lt1>
        <a:dk2>
          <a:srgbClr val="000000"/>
        </a:dk2>
        <a:lt2>
          <a:srgbClr val="DDDDDD"/>
        </a:lt2>
        <a:accent1>
          <a:srgbClr val="1D518D"/>
        </a:accent1>
        <a:accent2>
          <a:srgbClr val="0099CB"/>
        </a:accent2>
        <a:accent3>
          <a:srgbClr val="FFFFFF"/>
        </a:accent3>
        <a:accent4>
          <a:srgbClr val="122A61"/>
        </a:accent4>
        <a:accent5>
          <a:srgbClr val="ABB3C5"/>
        </a:accent5>
        <a:accent6>
          <a:srgbClr val="008AB8"/>
        </a:accent6>
        <a:hlink>
          <a:srgbClr val="99CC01"/>
        </a:hlink>
        <a:folHlink>
          <a:srgbClr val="A3B2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276TGp_biz_light</Template>
  <TotalTime>1200</TotalTime>
  <Words>5558</Words>
  <Application>Microsoft Office PowerPoint</Application>
  <PresentationFormat>นำเสนอทางหน้าจอ (4:3)</PresentationFormat>
  <Paragraphs>480</Paragraphs>
  <Slides>99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99</vt:i4>
      </vt:variant>
    </vt:vector>
  </HeadingPairs>
  <TitlesOfParts>
    <vt:vector size="112" baseType="lpstr">
      <vt:lpstr>Gulim</vt:lpstr>
      <vt:lpstr>Gulim</vt:lpstr>
      <vt:lpstr>SimSun</vt:lpstr>
      <vt:lpstr>Angsana New</vt:lpstr>
      <vt:lpstr>Arial</vt:lpstr>
      <vt:lpstr>Cordia New</vt:lpstr>
      <vt:lpstr>Impact</vt:lpstr>
      <vt:lpstr>IrisUPC</vt:lpstr>
      <vt:lpstr>TH Baijam</vt:lpstr>
      <vt:lpstr>Times New Roman</vt:lpstr>
      <vt:lpstr>Verdana</vt:lpstr>
      <vt:lpstr>Wingdings</vt:lpstr>
      <vt:lpstr>nari_test</vt:lpstr>
      <vt:lpstr>ระบบโทรศัพท์เคลื่อนที่ </vt:lpstr>
      <vt:lpstr>บทที่ 1 ประวัติโทรศัพท์เคลื่อนที่</vt:lpstr>
      <vt:lpstr>งานนำเสนอ PowerPoint</vt:lpstr>
      <vt:lpstr>ยุคของโทรศัพท์เคลื่อนที่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บทที่ 2 หลักการรับ - ส่งคลื่นสัญญาณ</vt:lpstr>
      <vt:lpstr>งานนำเสนอ PowerPoint</vt:lpstr>
      <vt:lpstr>งานนำเสนอ PowerPoint</vt:lpstr>
      <vt:lpstr>ระบบโทรศัพท์เคลื่อนที่แบบเซลลูลาร์</vt:lpstr>
      <vt:lpstr>งานนำเสนอ PowerPoint</vt:lpstr>
      <vt:lpstr>งานนำเสนอ PowerPoint</vt:lpstr>
      <vt:lpstr>สถานีฐาน (Base Station)</vt:lpstr>
      <vt:lpstr>งานนำเสนอ PowerPoint</vt:lpstr>
      <vt:lpstr>ระบบเน็ตเวิร์คและสวิตชิ่ง (Network and Switching Subsystem)</vt:lpstr>
      <vt:lpstr>ระบบปฏิบัติการ (Operation Subsystem)</vt:lpstr>
      <vt:lpstr>เซลล์ไซท์ (Cell Site) เสาเครือข่ายของโทรศัพท์เคลื่อนที่</vt:lpstr>
      <vt:lpstr>งานนำเสนอ PowerPoint</vt:lpstr>
      <vt:lpstr>งานนำเสนอ PowerPoint</vt:lpstr>
      <vt:lpstr>บทที่ 3 ระบบโทรศัพท์เคลื่อนที่ใหม่</vt:lpstr>
      <vt:lpstr>งานนำเสนอ PowerPoint</vt:lpstr>
      <vt:lpstr>โครงสร้างพื้นฐานของระบบเซลลูลาร์ (Cellular Mobile Structure)</vt:lpstr>
      <vt:lpstr>งานนำเสนอ PowerPoint</vt:lpstr>
      <vt:lpstr>ระบบโทรศัพท์เซลลูลาร์แบบต่าง ๆ</vt:lpstr>
      <vt:lpstr>งานนำเสนอ PowerPoint</vt:lpstr>
      <vt:lpstr>งานนำเสนอ PowerPoint</vt:lpstr>
      <vt:lpstr>งานนำเสนอ PowerPoint</vt:lpstr>
      <vt:lpstr>บทที่ 4 ผู้ให้บริการเครือข่ายโทรศัพท์ (Operator)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บทที่ 8 การเชื่อมต่ออุปกรณ์ภายนอกร่วมกับโทรศัพท์เคลื่อนที่   </vt:lpstr>
      <vt:lpstr>งานนำเสนอ PowerPoint</vt:lpstr>
      <vt:lpstr>งานนำเสนอ PowerPoint</vt:lpstr>
      <vt:lpstr>งานนำเสนอ PowerPoint</vt:lpstr>
      <vt:lpstr>วิธีโอนย้ายจากคอมพิวเตอร์เข้าโทรศัพท์เคลื่อนที่ (PC to Mobile)</vt:lpstr>
      <vt:lpstr>โอนย้ายจากโทรศัพท์เคลื่อนที่เข้าสู่คอมพิวเตอร์  (Mobile to PC)</vt:lpstr>
      <vt:lpstr>การใช้โปรแกรมเชื่อมต่อด้วยโทรศัพท์เคลื่อนที่เบื้องต้น </vt:lpstr>
      <vt:lpstr>งานนำเสนอ PowerPoint</vt:lpstr>
      <vt:lpstr>งานนำเสนอ PowerPoint</vt:lpstr>
      <vt:lpstr>ขั้นตอนการปลดล็อกแก้อีมี่ โทรศัพท์เคลื่อนที่ </vt:lpstr>
      <vt:lpstr>งานนำเสนอ PowerPoint</vt:lpstr>
      <vt:lpstr>งานนำเสนอ PowerPoint</vt:lpstr>
      <vt:lpstr>งานนำเสนอ PowerPoint</vt:lpstr>
      <vt:lpstr>ขั้นตอนการปลดซิมล็อก (Sim unlock) </vt:lpstr>
      <vt:lpstr>งานนำเสนอ PowerPoint</vt:lpstr>
      <vt:lpstr>บทที่  9  การใช้งานโทรศัพท์เคลื่อนที่ </vt:lpstr>
      <vt:lpstr>งานนำเสนอ PowerPoint</vt:lpstr>
      <vt:lpstr>งานนำเสนอ PowerPoint</vt:lpstr>
      <vt:lpstr>วิธีการป้อนข้อมูล </vt:lpstr>
      <vt:lpstr>เมนูการใช้งาน </vt:lpstr>
      <vt:lpstr>เมนูการใช้งาน</vt:lpstr>
      <vt:lpstr>เมนูการใช้งาน</vt:lpstr>
      <vt:lpstr>เมนูการใช้งาน</vt:lpstr>
      <vt:lpstr>เมนูการใช้งาน</vt:lpstr>
      <vt:lpstr>บทที่ 10 เครื่องมือและวัสดุอุปกรณ์สำหรับงานโทรศัพท์เคลื่อนที่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วัสดุ อุปกรณ์ ที่ใช้ในการซ่อมโทรศัพท์เคลื่อนที่  </vt:lpstr>
      <vt:lpstr>วัสดุ อุปกรณ์ ที่ใช้ในการซ่อมโทรศัพท์เคลื่อนที่  </vt:lpstr>
      <vt:lpstr>วัสดุ อุปกรณ์ ที่ใช้ในการซ่อมโทรศัพท์เคลื่อนที่</vt:lpstr>
      <vt:lpstr>วัสดุ อุปกรณ์ ที่ใช้ในการซ่อมโทรศัพท์เคลื่อนที่</vt:lpstr>
      <vt:lpstr>วัสดุ อุปกรณ์ ที่ใช้ในการซ่อมโทรศัพท์เคลื่อนที่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ระบบโทรศัพท์เคลื่อนที่</dc:title>
  <dc:creator>wangaksrons</dc:creator>
  <cp:lastModifiedBy>wangaksrons</cp:lastModifiedBy>
  <cp:revision>121</cp:revision>
  <dcterms:created xsi:type="dcterms:W3CDTF">2015-08-21T02:27:12Z</dcterms:created>
  <dcterms:modified xsi:type="dcterms:W3CDTF">2015-08-25T06:15:38Z</dcterms:modified>
</cp:coreProperties>
</file>