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62" r:id="rId2"/>
    <p:sldId id="280" r:id="rId3"/>
    <p:sldId id="271" r:id="rId4"/>
    <p:sldId id="257" r:id="rId5"/>
    <p:sldId id="272" r:id="rId6"/>
    <p:sldId id="282" r:id="rId7"/>
    <p:sldId id="281" r:id="rId8"/>
    <p:sldId id="273" r:id="rId9"/>
    <p:sldId id="274" r:id="rId10"/>
    <p:sldId id="275" r:id="rId11"/>
    <p:sldId id="276" r:id="rId12"/>
    <p:sldId id="283" r:id="rId13"/>
    <p:sldId id="277" r:id="rId14"/>
    <p:sldId id="278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7" r:id="rId26"/>
    <p:sldId id="294" r:id="rId27"/>
    <p:sldId id="295" r:id="rId28"/>
    <p:sldId id="296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11" r:id="rId38"/>
    <p:sldId id="306" r:id="rId39"/>
    <p:sldId id="307" r:id="rId40"/>
    <p:sldId id="308" r:id="rId41"/>
    <p:sldId id="312" r:id="rId42"/>
    <p:sldId id="313" r:id="rId43"/>
    <p:sldId id="314" r:id="rId44"/>
    <p:sldId id="315" r:id="rId45"/>
    <p:sldId id="309" r:id="rId46"/>
    <p:sldId id="310" r:id="rId47"/>
    <p:sldId id="279" r:id="rId48"/>
    <p:sldId id="316" r:id="rId49"/>
    <p:sldId id="317" r:id="rId50"/>
    <p:sldId id="321" r:id="rId51"/>
    <p:sldId id="318" r:id="rId52"/>
    <p:sldId id="319" r:id="rId53"/>
    <p:sldId id="320" r:id="rId54"/>
    <p:sldId id="322" r:id="rId55"/>
    <p:sldId id="323" r:id="rId56"/>
    <p:sldId id="324" r:id="rId57"/>
    <p:sldId id="328" r:id="rId58"/>
    <p:sldId id="325" r:id="rId59"/>
    <p:sldId id="326" r:id="rId60"/>
    <p:sldId id="327" r:id="rId61"/>
    <p:sldId id="329" r:id="rId62"/>
    <p:sldId id="330" r:id="rId63"/>
    <p:sldId id="337" r:id="rId64"/>
    <p:sldId id="331" r:id="rId65"/>
    <p:sldId id="332" r:id="rId66"/>
    <p:sldId id="333" r:id="rId67"/>
    <p:sldId id="334" r:id="rId68"/>
    <p:sldId id="335" r:id="rId69"/>
    <p:sldId id="336" r:id="rId70"/>
    <p:sldId id="338" r:id="rId71"/>
    <p:sldId id="339" r:id="rId72"/>
    <p:sldId id="355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5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270" r:id="rId9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  <a:srgbClr val="FF3300"/>
    <a:srgbClr val="666633"/>
    <a:srgbClr val="808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22" autoAdjust="0"/>
  </p:normalViewPr>
  <p:slideViewPr>
    <p:cSldViewPr snapToGrid="0">
      <p:cViewPr varScale="1">
        <p:scale>
          <a:sx n="71" d="100"/>
          <a:sy n="71" d="100"/>
        </p:scale>
        <p:origin x="3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22" name="Group 210"/>
          <p:cNvGrpSpPr>
            <a:grpSpLocks/>
          </p:cNvGrpSpPr>
          <p:nvPr/>
        </p:nvGrpSpPr>
        <p:grpSpPr bwMode="auto">
          <a:xfrm>
            <a:off x="0" y="482600"/>
            <a:ext cx="9144000" cy="6223000"/>
            <a:chOff x="0" y="104"/>
            <a:chExt cx="5760" cy="3920"/>
          </a:xfrm>
        </p:grpSpPr>
        <p:sp>
          <p:nvSpPr>
            <p:cNvPr id="13470" name="Line 158"/>
            <p:cNvSpPr>
              <a:spLocks noChangeShapeType="1"/>
            </p:cNvSpPr>
            <p:nvPr userDrawn="1"/>
          </p:nvSpPr>
          <p:spPr bwMode="gray">
            <a:xfrm>
              <a:off x="0" y="4024"/>
              <a:ext cx="5760" cy="0"/>
            </a:xfrm>
            <a:prstGeom prst="line">
              <a:avLst/>
            </a:prstGeom>
            <a:noFill/>
            <a:ln w="3175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3512" name="Line 200"/>
            <p:cNvSpPr>
              <a:spLocks noChangeShapeType="1"/>
            </p:cNvSpPr>
            <p:nvPr userDrawn="1"/>
          </p:nvSpPr>
          <p:spPr bwMode="gray">
            <a:xfrm>
              <a:off x="0" y="3632"/>
              <a:ext cx="5760" cy="0"/>
            </a:xfrm>
            <a:prstGeom prst="line">
              <a:avLst/>
            </a:prstGeom>
            <a:noFill/>
            <a:ln w="3175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3513" name="Line 201"/>
            <p:cNvSpPr>
              <a:spLocks noChangeShapeType="1"/>
            </p:cNvSpPr>
            <p:nvPr userDrawn="1"/>
          </p:nvSpPr>
          <p:spPr bwMode="gray">
            <a:xfrm>
              <a:off x="0" y="3240"/>
              <a:ext cx="5760" cy="0"/>
            </a:xfrm>
            <a:prstGeom prst="line">
              <a:avLst/>
            </a:prstGeom>
            <a:noFill/>
            <a:ln w="3175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3514" name="Line 202"/>
            <p:cNvSpPr>
              <a:spLocks noChangeShapeType="1"/>
            </p:cNvSpPr>
            <p:nvPr userDrawn="1"/>
          </p:nvSpPr>
          <p:spPr bwMode="gray">
            <a:xfrm>
              <a:off x="0" y="2848"/>
              <a:ext cx="5760" cy="0"/>
            </a:xfrm>
            <a:prstGeom prst="line">
              <a:avLst/>
            </a:prstGeom>
            <a:noFill/>
            <a:ln w="3175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3515" name="Line 203"/>
            <p:cNvSpPr>
              <a:spLocks noChangeShapeType="1"/>
            </p:cNvSpPr>
            <p:nvPr userDrawn="1"/>
          </p:nvSpPr>
          <p:spPr bwMode="gray">
            <a:xfrm>
              <a:off x="0" y="2456"/>
              <a:ext cx="5760" cy="0"/>
            </a:xfrm>
            <a:prstGeom prst="line">
              <a:avLst/>
            </a:prstGeom>
            <a:noFill/>
            <a:ln w="3175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3516" name="Line 204"/>
            <p:cNvSpPr>
              <a:spLocks noChangeShapeType="1"/>
            </p:cNvSpPr>
            <p:nvPr userDrawn="1"/>
          </p:nvSpPr>
          <p:spPr bwMode="gray">
            <a:xfrm>
              <a:off x="0" y="2064"/>
              <a:ext cx="5760" cy="0"/>
            </a:xfrm>
            <a:prstGeom prst="line">
              <a:avLst/>
            </a:prstGeom>
            <a:noFill/>
            <a:ln w="3175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3517" name="Line 205"/>
            <p:cNvSpPr>
              <a:spLocks noChangeShapeType="1"/>
            </p:cNvSpPr>
            <p:nvPr userDrawn="1"/>
          </p:nvSpPr>
          <p:spPr bwMode="gray">
            <a:xfrm>
              <a:off x="0" y="1672"/>
              <a:ext cx="5760" cy="0"/>
            </a:xfrm>
            <a:prstGeom prst="line">
              <a:avLst/>
            </a:prstGeom>
            <a:noFill/>
            <a:ln w="3175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3518" name="Line 206"/>
            <p:cNvSpPr>
              <a:spLocks noChangeShapeType="1"/>
            </p:cNvSpPr>
            <p:nvPr userDrawn="1"/>
          </p:nvSpPr>
          <p:spPr bwMode="gray">
            <a:xfrm>
              <a:off x="0" y="1280"/>
              <a:ext cx="5760" cy="0"/>
            </a:xfrm>
            <a:prstGeom prst="line">
              <a:avLst/>
            </a:prstGeom>
            <a:noFill/>
            <a:ln w="3175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3519" name="Line 207"/>
            <p:cNvSpPr>
              <a:spLocks noChangeShapeType="1"/>
            </p:cNvSpPr>
            <p:nvPr userDrawn="1"/>
          </p:nvSpPr>
          <p:spPr bwMode="gray">
            <a:xfrm>
              <a:off x="0" y="888"/>
              <a:ext cx="5760" cy="0"/>
            </a:xfrm>
            <a:prstGeom prst="line">
              <a:avLst/>
            </a:prstGeom>
            <a:noFill/>
            <a:ln w="3175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3520" name="Line 208"/>
            <p:cNvSpPr>
              <a:spLocks noChangeShapeType="1"/>
            </p:cNvSpPr>
            <p:nvPr userDrawn="1"/>
          </p:nvSpPr>
          <p:spPr bwMode="gray">
            <a:xfrm>
              <a:off x="0" y="496"/>
              <a:ext cx="5760" cy="0"/>
            </a:xfrm>
            <a:prstGeom prst="line">
              <a:avLst/>
            </a:prstGeom>
            <a:noFill/>
            <a:ln w="3175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3521" name="Line 209"/>
            <p:cNvSpPr>
              <a:spLocks noChangeShapeType="1"/>
            </p:cNvSpPr>
            <p:nvPr userDrawn="1"/>
          </p:nvSpPr>
          <p:spPr bwMode="gray">
            <a:xfrm>
              <a:off x="0" y="104"/>
              <a:ext cx="5760" cy="0"/>
            </a:xfrm>
            <a:prstGeom prst="line">
              <a:avLst/>
            </a:prstGeom>
            <a:noFill/>
            <a:ln w="3175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3352" name="Rectangle 40"/>
          <p:cNvSpPr>
            <a:spLocks noChangeArrowheads="1"/>
          </p:cNvSpPr>
          <p:nvPr/>
        </p:nvSpPr>
        <p:spPr bwMode="invGray">
          <a:xfrm>
            <a:off x="7848600" y="6415088"/>
            <a:ext cx="1295400" cy="444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810000"/>
            <a:ext cx="6400800" cy="533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th-TH" altLang="ko-KR" noProof="0" smtClean="0"/>
              <a:t>คลิกเพื่อแก้ไขสไตล์ชื่อเรื่องรองต้นแบบ</a:t>
            </a:r>
            <a:endParaRPr lang="en-US" altLang="ko-KR" noProof="0" smtClean="0"/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553200"/>
            <a:ext cx="21336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 tIns="45720" rIns="91440" bIns="45720"/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ea typeface="굴림" panose="020B0600000101010101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52400"/>
          </a:xfrm>
        </p:spPr>
        <p:txBody>
          <a:bodyPr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FE83E049-B375-4E51-B710-DD0376CF8C7A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invGray">
          <a:xfrm>
            <a:off x="8839200" y="0"/>
            <a:ext cx="304800" cy="1562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ltGray">
          <a:xfrm>
            <a:off x="8534400" y="0"/>
            <a:ext cx="304800" cy="1562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ltGray">
          <a:xfrm>
            <a:off x="8229600" y="0"/>
            <a:ext cx="304800" cy="1562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762000" y="5181600"/>
            <a:ext cx="8153400" cy="6699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th-TH" altLang="ko-KR" noProof="0" smtClean="0"/>
              <a:t>คลิกเพื่อแก้ไขสไตล์ชื่อเรื่องต้นแบบ</a:t>
            </a:r>
            <a:endParaRPr lang="en-US" altLang="ko-KR" noProof="0" smtClean="0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white">
          <a:xfrm>
            <a:off x="8039100" y="6451600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400" b="1">
                <a:solidFill>
                  <a:schemeClr val="bg2"/>
                </a:solidFill>
                <a:latin typeface="Lucida Sans Unicode" panose="020B0602030504020204" pitchFamily="34" charset="0"/>
                <a:ea typeface="굴림" panose="020B0600000101010101" pitchFamily="34" charset="-127"/>
              </a:rPr>
              <a:t>LOGO</a:t>
            </a:r>
          </a:p>
        </p:txBody>
      </p:sp>
      <p:grpSp>
        <p:nvGrpSpPr>
          <p:cNvPr id="13528" name="Group 216"/>
          <p:cNvGrpSpPr>
            <a:grpSpLocks/>
          </p:cNvGrpSpPr>
          <p:nvPr/>
        </p:nvGrpSpPr>
        <p:grpSpPr bwMode="auto">
          <a:xfrm>
            <a:off x="-2622550" y="0"/>
            <a:ext cx="5245100" cy="5495925"/>
            <a:chOff x="-1652" y="0"/>
            <a:chExt cx="3304" cy="3462"/>
          </a:xfrm>
        </p:grpSpPr>
        <p:sp>
          <p:nvSpPr>
            <p:cNvPr id="13354" name="AutoShape 42"/>
            <p:cNvSpPr>
              <a:spLocks noChangeArrowheads="1"/>
            </p:cNvSpPr>
            <p:nvPr userDrawn="1"/>
          </p:nvSpPr>
          <p:spPr bwMode="gray">
            <a:xfrm rot="5400000">
              <a:off x="-1731" y="79"/>
              <a:ext cx="3462" cy="3304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3527" name="Group 215"/>
            <p:cNvGrpSpPr>
              <a:grpSpLocks/>
            </p:cNvGrpSpPr>
            <p:nvPr userDrawn="1"/>
          </p:nvGrpSpPr>
          <p:grpSpPr bwMode="auto">
            <a:xfrm>
              <a:off x="-3" y="640"/>
              <a:ext cx="1038" cy="2178"/>
              <a:chOff x="349" y="640"/>
              <a:chExt cx="1038" cy="2178"/>
            </a:xfrm>
          </p:grpSpPr>
          <p:sp>
            <p:nvSpPr>
              <p:cNvPr id="13347" name="Arc 35"/>
              <p:cNvSpPr>
                <a:spLocks/>
              </p:cNvSpPr>
              <p:nvPr userDrawn="1"/>
            </p:nvSpPr>
            <p:spPr bwMode="gray">
              <a:xfrm rot="5400000">
                <a:off x="322" y="1754"/>
                <a:ext cx="1091" cy="10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3348" name="Arc 36"/>
              <p:cNvSpPr>
                <a:spLocks/>
              </p:cNvSpPr>
              <p:nvPr userDrawn="1"/>
            </p:nvSpPr>
            <p:spPr bwMode="gray">
              <a:xfrm rot="16200000" flipV="1">
                <a:off x="322" y="667"/>
                <a:ext cx="1091" cy="10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13469" name="AutoShape 157"/>
            <p:cNvSpPr>
              <a:spLocks noChangeArrowheads="1"/>
            </p:cNvSpPr>
            <p:nvPr userDrawn="1"/>
          </p:nvSpPr>
          <p:spPr bwMode="gray">
            <a:xfrm rot="5400000">
              <a:off x="-943" y="836"/>
              <a:ext cx="1886" cy="176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651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3366" name="Group 54"/>
            <p:cNvGrpSpPr>
              <a:grpSpLocks/>
            </p:cNvGrpSpPr>
            <p:nvPr userDrawn="1"/>
          </p:nvGrpSpPr>
          <p:grpSpPr bwMode="auto">
            <a:xfrm>
              <a:off x="-3" y="1192"/>
              <a:ext cx="539" cy="1070"/>
              <a:chOff x="0" y="1344"/>
              <a:chExt cx="576" cy="1144"/>
            </a:xfrm>
          </p:grpSpPr>
          <p:sp>
            <p:nvSpPr>
              <p:cNvPr id="13364" name="Arc 52"/>
              <p:cNvSpPr>
                <a:spLocks/>
              </p:cNvSpPr>
              <p:nvPr userDrawn="1"/>
            </p:nvSpPr>
            <p:spPr bwMode="gray">
              <a:xfrm>
                <a:off x="0" y="1344"/>
                <a:ext cx="576" cy="5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3365" name="Arc 53"/>
              <p:cNvSpPr>
                <a:spLocks/>
              </p:cNvSpPr>
              <p:nvPr userDrawn="1"/>
            </p:nvSpPr>
            <p:spPr bwMode="gray">
              <a:xfrm flipV="1">
                <a:off x="0" y="1912"/>
                <a:ext cx="576" cy="5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13358" name="AutoShape 46"/>
            <p:cNvSpPr>
              <a:spLocks noChangeArrowheads="1"/>
            </p:cNvSpPr>
            <p:nvPr userDrawn="1"/>
          </p:nvSpPr>
          <p:spPr bwMode="gray">
            <a:xfrm rot="16200000" flipH="1">
              <a:off x="-824" y="961"/>
              <a:ext cx="1648" cy="1534"/>
            </a:xfrm>
            <a:custGeom>
              <a:avLst/>
              <a:gdLst>
                <a:gd name="G0" fmla="+- 188 0 0"/>
                <a:gd name="G1" fmla="+- 0 0 0"/>
                <a:gd name="G2" fmla="+- 0 0 0"/>
                <a:gd name="T0" fmla="*/ 0 256 1"/>
                <a:gd name="T1" fmla="*/ 180 256 1"/>
                <a:gd name="G3" fmla="+- 0 T0 T1"/>
                <a:gd name="T2" fmla="*/ 0 256 1"/>
                <a:gd name="T3" fmla="*/ 90 256 1"/>
                <a:gd name="G4" fmla="+- 0 T2 T3"/>
                <a:gd name="G5" fmla="*/ G4 2 1"/>
                <a:gd name="T4" fmla="*/ 90 256 1"/>
                <a:gd name="T5" fmla="*/ 0 256 1"/>
                <a:gd name="G6" fmla="+- 0 T4 T5"/>
                <a:gd name="G7" fmla="*/ G6 2 1"/>
                <a:gd name="G8" fmla="abs 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8"/>
                <a:gd name="G18" fmla="*/ 188 1 2"/>
                <a:gd name="G19" fmla="+- G18 5400 0"/>
                <a:gd name="G20" fmla="cos G19 0"/>
                <a:gd name="G21" fmla="sin G19 0"/>
                <a:gd name="G22" fmla="+- G20 10800 0"/>
                <a:gd name="G23" fmla="+- G21 10800 0"/>
                <a:gd name="G24" fmla="+- 10800 0 G20"/>
                <a:gd name="G25" fmla="+- 188 10800 0"/>
                <a:gd name="G26" fmla="?: G9 G17 G25"/>
                <a:gd name="G27" fmla="?: G9 0 21600"/>
                <a:gd name="G28" fmla="cos 10800 0"/>
                <a:gd name="G29" fmla="sin 10800 0"/>
                <a:gd name="G30" fmla="sin 188 0"/>
                <a:gd name="G31" fmla="+- G28 10800 0"/>
                <a:gd name="G32" fmla="+- G29 10800 0"/>
                <a:gd name="G33" fmla="+- G30 10800 0"/>
                <a:gd name="G34" fmla="?: G4 0 G31"/>
                <a:gd name="G35" fmla="?: 0 G34 0"/>
                <a:gd name="G36" fmla="?: G6 G35 G31"/>
                <a:gd name="G37" fmla="+- 21600 0 G36"/>
                <a:gd name="G38" fmla="?: G4 0 G33"/>
                <a:gd name="G39" fmla="?: 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294 w 21600"/>
                <a:gd name="T15" fmla="*/ 10800 h 21600"/>
                <a:gd name="T16" fmla="*/ 10800 w 21600"/>
                <a:gd name="T17" fmla="*/ 10988 h 21600"/>
                <a:gd name="T18" fmla="*/ 53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988" y="10800"/>
                  </a:moveTo>
                  <a:cubicBezTo>
                    <a:pt x="10988" y="10903"/>
                    <a:pt x="10903" y="10988"/>
                    <a:pt x="10800" y="10988"/>
                  </a:cubicBezTo>
                  <a:cubicBezTo>
                    <a:pt x="10696" y="10988"/>
                    <a:pt x="10612" y="10903"/>
                    <a:pt x="10612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9AB915-8591-4028-912F-22497BBFF817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  Your site here</a:t>
            </a:r>
          </a:p>
        </p:txBody>
      </p:sp>
    </p:spTree>
    <p:extLst>
      <p:ext uri="{BB962C8B-B14F-4D97-AF65-F5344CB8AC3E}">
        <p14:creationId xmlns:p14="http://schemas.microsoft.com/office/powerpoint/2010/main" val="25810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019800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019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947546-B0DD-4B76-9810-6DFFF43BACB2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  Your site here</a:t>
            </a:r>
          </a:p>
        </p:txBody>
      </p:sp>
    </p:spTree>
    <p:extLst>
      <p:ext uri="{BB962C8B-B14F-4D97-AF65-F5344CB8AC3E}">
        <p14:creationId xmlns:p14="http://schemas.microsoft.com/office/powerpoint/2010/main" val="292767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ชื่อเรื่องและแผนภูม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848600" cy="6096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แผนภูมิ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th-TH" smtClean="0"/>
              <a:t>คลิกไอคอนเพื่อเพิ่มแผนภูมิ</a:t>
            </a:r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>
          <a:xfrm>
            <a:off x="32766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F1244861-BBAB-4D5F-A504-FA125528105B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1"/>
          </p:nvPr>
        </p:nvSpPr>
        <p:spPr>
          <a:xfrm>
            <a:off x="6607175" y="6653213"/>
            <a:ext cx="12700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  Your site here</a:t>
            </a:r>
          </a:p>
        </p:txBody>
      </p:sp>
    </p:spTree>
    <p:extLst>
      <p:ext uri="{BB962C8B-B14F-4D97-AF65-F5344CB8AC3E}">
        <p14:creationId xmlns:p14="http://schemas.microsoft.com/office/powerpoint/2010/main" val="99056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 userDrawn="1"/>
        </p:nvSpPr>
        <p:spPr bwMode="auto">
          <a:xfrm>
            <a:off x="7294931" y="6408791"/>
            <a:ext cx="1849069" cy="449209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งานบริการอิเล็กทรอนิกส์</a:t>
            </a:r>
          </a:p>
        </p:txBody>
      </p:sp>
    </p:spTree>
    <p:extLst>
      <p:ext uri="{BB962C8B-B14F-4D97-AF65-F5344CB8AC3E}">
        <p14:creationId xmlns:p14="http://schemas.microsoft.com/office/powerpoint/2010/main" val="262378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4CF231-359A-4DE0-8EAF-2DD2F21FDEF4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  Your site here</a:t>
            </a:r>
          </a:p>
        </p:txBody>
      </p:sp>
    </p:spTree>
    <p:extLst>
      <p:ext uri="{BB962C8B-B14F-4D97-AF65-F5344CB8AC3E}">
        <p14:creationId xmlns:p14="http://schemas.microsoft.com/office/powerpoint/2010/main" val="33317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08CA2E-09CA-4082-BFDD-D7E2A2AC811F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  Your site here</a:t>
            </a:r>
          </a:p>
        </p:txBody>
      </p:sp>
    </p:spTree>
    <p:extLst>
      <p:ext uri="{BB962C8B-B14F-4D97-AF65-F5344CB8AC3E}">
        <p14:creationId xmlns:p14="http://schemas.microsoft.com/office/powerpoint/2010/main" val="323370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4053F9-0C28-4150-8603-DEF5C1F5F25D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  Your site here</a:t>
            </a:r>
          </a:p>
        </p:txBody>
      </p:sp>
    </p:spTree>
    <p:extLst>
      <p:ext uri="{BB962C8B-B14F-4D97-AF65-F5344CB8AC3E}">
        <p14:creationId xmlns:p14="http://schemas.microsoft.com/office/powerpoint/2010/main" val="242294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หมายเลขสไลด์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D64FF4-2149-4C3F-8C98-614F9F2FDE62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  Your site here</a:t>
            </a:r>
          </a:p>
        </p:txBody>
      </p:sp>
    </p:spTree>
    <p:extLst>
      <p:ext uri="{BB962C8B-B14F-4D97-AF65-F5344CB8AC3E}">
        <p14:creationId xmlns:p14="http://schemas.microsoft.com/office/powerpoint/2010/main" val="374855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230477-4321-4806-BBD5-36903E371F57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  Your site here</a:t>
            </a:r>
          </a:p>
        </p:txBody>
      </p:sp>
    </p:spTree>
    <p:extLst>
      <p:ext uri="{BB962C8B-B14F-4D97-AF65-F5344CB8AC3E}">
        <p14:creationId xmlns:p14="http://schemas.microsoft.com/office/powerpoint/2010/main" val="395951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370356-9179-47FA-BDBC-F263C9B4B717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  Your site here</a:t>
            </a:r>
          </a:p>
        </p:txBody>
      </p:sp>
    </p:spTree>
    <p:extLst>
      <p:ext uri="{BB962C8B-B14F-4D97-AF65-F5344CB8AC3E}">
        <p14:creationId xmlns:p14="http://schemas.microsoft.com/office/powerpoint/2010/main" val="231978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B6817D-C8E5-4E74-A24E-EF89ED150D53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  Your site here</a:t>
            </a:r>
          </a:p>
        </p:txBody>
      </p:sp>
    </p:spTree>
    <p:extLst>
      <p:ext uri="{BB962C8B-B14F-4D97-AF65-F5344CB8AC3E}">
        <p14:creationId xmlns:p14="http://schemas.microsoft.com/office/powerpoint/2010/main" val="19421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0" y="939800"/>
            <a:ext cx="9144000" cy="5918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ko-KR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altLang="ko-KR" smtClean="0"/>
              <a:t>ระดับที่สอง</a:t>
            </a:r>
          </a:p>
          <a:p>
            <a:pPr lvl="2"/>
            <a:r>
              <a:rPr lang="th-TH" altLang="ko-KR" smtClean="0"/>
              <a:t>ระดับที่สาม</a:t>
            </a:r>
          </a:p>
          <a:p>
            <a:pPr lvl="3"/>
            <a:r>
              <a:rPr lang="th-TH" altLang="ko-KR" smtClean="0"/>
              <a:t>ระดับที่สี่</a:t>
            </a:r>
          </a:p>
          <a:p>
            <a:pPr lvl="4"/>
            <a:r>
              <a:rPr lang="th-TH" altLang="ko-KR" smtClean="0"/>
              <a:t>ระดับที่ห้า</a:t>
            </a:r>
            <a:endParaRPr lang="en-US" altLang="ko-KR" smtClean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굴림" panose="020B0600000101010101" pitchFamily="34" charset="-127"/>
              </a:defRPr>
            </a:lvl1pPr>
          </a:lstStyle>
          <a:p>
            <a:fld id="{55454DDF-060C-40CC-957B-1D7AF6805C6A}" type="slidenum">
              <a:rPr lang="ko-KR" altLang="en-US"/>
              <a:pPr/>
              <a:t>‹#›</a:t>
            </a:fld>
            <a:endParaRPr lang="en-US" altLang="ko-KR"/>
          </a:p>
        </p:txBody>
      </p:sp>
      <p:grpSp>
        <p:nvGrpSpPr>
          <p:cNvPr id="12334" name="Group 46"/>
          <p:cNvGrpSpPr>
            <a:grpSpLocks/>
          </p:cNvGrpSpPr>
          <p:nvPr/>
        </p:nvGrpSpPr>
        <p:grpSpPr bwMode="auto">
          <a:xfrm>
            <a:off x="0" y="152400"/>
            <a:ext cx="9144000" cy="622300"/>
            <a:chOff x="0" y="304"/>
            <a:chExt cx="5760" cy="392"/>
          </a:xfrm>
        </p:grpSpPr>
        <p:sp>
          <p:nvSpPr>
            <p:cNvPr id="12332" name="Line 44"/>
            <p:cNvSpPr>
              <a:spLocks noChangeShapeType="1"/>
            </p:cNvSpPr>
            <p:nvPr userDrawn="1"/>
          </p:nvSpPr>
          <p:spPr bwMode="gray">
            <a:xfrm>
              <a:off x="0" y="696"/>
              <a:ext cx="5760" cy="0"/>
            </a:xfrm>
            <a:prstGeom prst="line">
              <a:avLst/>
            </a:prstGeom>
            <a:noFill/>
            <a:ln w="3175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2333" name="Line 45"/>
            <p:cNvSpPr>
              <a:spLocks noChangeShapeType="1"/>
            </p:cNvSpPr>
            <p:nvPr userDrawn="1"/>
          </p:nvSpPr>
          <p:spPr bwMode="gray">
            <a:xfrm>
              <a:off x="0" y="304"/>
              <a:ext cx="5760" cy="0"/>
            </a:xfrm>
            <a:prstGeom prst="line">
              <a:avLst/>
            </a:prstGeom>
            <a:noFill/>
            <a:ln w="3175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04800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ko-KR" smtClean="0"/>
              <a:t>คลิกเพื่อแก้ไขสไตล์ชื่อเรื่องต้นแบบ</a:t>
            </a:r>
            <a:endParaRPr lang="en-US" altLang="ko-KR" smtClean="0"/>
          </a:p>
        </p:txBody>
      </p:sp>
      <p:sp>
        <p:nvSpPr>
          <p:cNvPr id="12340" name="Text Box 52"/>
          <p:cNvSpPr txBox="1">
            <a:spLocks noChangeArrowheads="1"/>
          </p:cNvSpPr>
          <p:nvPr/>
        </p:nvSpPr>
        <p:spPr bwMode="black">
          <a:xfrm>
            <a:off x="8229600" y="6508750"/>
            <a:ext cx="9906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r>
              <a:rPr lang="en-US" altLang="ko-KR" sz="2400" b="1">
                <a:solidFill>
                  <a:schemeClr val="bg2"/>
                </a:solidFill>
                <a:latin typeface="Lucida Sans Unicode" panose="020B0602030504020204" pitchFamily="34" charset="0"/>
                <a:ea typeface="굴림" panose="020B0600000101010101" pitchFamily="34" charset="-127"/>
              </a:rPr>
              <a:t>LOGO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607175" y="6653213"/>
            <a:ext cx="1270000" cy="2047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>
                <a:solidFill>
                  <a:schemeClr val="hlink"/>
                </a:solidFill>
                <a:latin typeface="+mn-lt"/>
                <a:ea typeface="굴림" panose="020B0600000101010101" pitchFamily="34" charset="-127"/>
              </a:defRPr>
            </a:lvl1pPr>
          </a:lstStyle>
          <a:p>
            <a:r>
              <a:rPr lang="en-US" altLang="ko-KR"/>
              <a:t>  Your site here</a:t>
            </a:r>
          </a:p>
        </p:txBody>
      </p:sp>
      <p:sp>
        <p:nvSpPr>
          <p:cNvPr id="12336" name="Rectangle 48"/>
          <p:cNvSpPr>
            <a:spLocks noChangeArrowheads="1"/>
          </p:cNvSpPr>
          <p:nvPr/>
        </p:nvSpPr>
        <p:spPr bwMode="invGray">
          <a:xfrm>
            <a:off x="8054975" y="6651625"/>
            <a:ext cx="85725" cy="2063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2337" name="Rectangle 49"/>
          <p:cNvSpPr>
            <a:spLocks noChangeArrowheads="1"/>
          </p:cNvSpPr>
          <p:nvPr/>
        </p:nvSpPr>
        <p:spPr bwMode="ltGray">
          <a:xfrm>
            <a:off x="7972425" y="6651625"/>
            <a:ext cx="82550" cy="206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2338" name="Rectangle 50"/>
          <p:cNvSpPr>
            <a:spLocks noChangeArrowheads="1"/>
          </p:cNvSpPr>
          <p:nvPr/>
        </p:nvSpPr>
        <p:spPr bwMode="ltGray">
          <a:xfrm>
            <a:off x="7886700" y="6651625"/>
            <a:ext cx="85725" cy="2063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15664" y="2574366"/>
            <a:ext cx="6159500" cy="96221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th-TH" altLang="ko-KR" sz="6000" dirty="0" smtClean="0">
                <a:solidFill>
                  <a:schemeClr val="tx2"/>
                </a:solidFill>
                <a:latin typeface="TH Sarabun New" panose="020B0500040200020003" pitchFamily="34" charset="-34"/>
                <a:ea typeface="굴림" panose="020B0600000101010101" pitchFamily="34" charset="-127"/>
                <a:cs typeface="TH Sarabun New" panose="020B0500040200020003" pitchFamily="34" charset="-34"/>
              </a:rPr>
              <a:t>งานบริการอิเล็กทรอนิกส์</a:t>
            </a:r>
            <a:endParaRPr lang="en-US" altLang="ko-KR" sz="6000" dirty="0">
              <a:solidFill>
                <a:schemeClr val="tx2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black">
          <a:xfrm>
            <a:off x="5545416" y="4019737"/>
            <a:ext cx="2778314" cy="57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ctr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th-TH" altLang="ko-KR" dirty="0" err="1" smtClean="0">
                <a:solidFill>
                  <a:schemeClr val="bg2"/>
                </a:solidFill>
                <a:latin typeface="TH Sarabun New" panose="020B0500040200020003" pitchFamily="34" charset="-34"/>
                <a:ea typeface="굴림" panose="020B0600000101010101" pitchFamily="34" charset="-127"/>
                <a:cs typeface="TH Sarabun New" panose="020B0500040200020003" pitchFamily="34" charset="-34"/>
              </a:rPr>
              <a:t>สายัณต์</a:t>
            </a:r>
            <a:r>
              <a:rPr lang="th-TH" altLang="ko-KR" dirty="0" smtClean="0">
                <a:solidFill>
                  <a:schemeClr val="bg2"/>
                </a:solidFill>
                <a:latin typeface="TH Sarabun New" panose="020B0500040200020003" pitchFamily="34" charset="-34"/>
                <a:ea typeface="굴림" panose="020B0600000101010101" pitchFamily="34" charset="-127"/>
                <a:cs typeface="TH Sarabun New" panose="020B0500040200020003" pitchFamily="34" charset="-34"/>
              </a:rPr>
              <a:t> ชื่นอารมณ์</a:t>
            </a:r>
            <a:endParaRPr lang="en-US" altLang="ko-KR" dirty="0">
              <a:solidFill>
                <a:schemeClr val="bg2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black">
          <a:xfrm>
            <a:off x="6065557" y="3185550"/>
            <a:ext cx="2087656" cy="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ctr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US" altLang="ko-KR" sz="4000" dirty="0" smtClean="0">
                <a:solidFill>
                  <a:schemeClr val="bg2"/>
                </a:solidFill>
                <a:latin typeface="TH Sarabun New" panose="020B0500040200020003" pitchFamily="34" charset="-34"/>
                <a:ea typeface="굴림" panose="020B0600000101010101" pitchFamily="34" charset="-127"/>
                <a:cs typeface="TH Sarabun New" panose="020B0500040200020003" pitchFamily="34" charset="-34"/>
              </a:rPr>
              <a:t>2105 - 2117</a:t>
            </a:r>
            <a:endParaRPr lang="en-US" altLang="ko-KR" sz="4000" dirty="0">
              <a:solidFill>
                <a:schemeClr val="bg2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41" y="5916706"/>
            <a:ext cx="1331259" cy="941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 bwMode="auto">
          <a:xfrm>
            <a:off x="628657" y="1712259"/>
            <a:ext cx="1815353" cy="954741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วิธีการจัดตั้งและเริ่มต้นธุรกิจ 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4638111" y="1712253"/>
            <a:ext cx="1815353" cy="954747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ค่าธรรมเนียม 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 bwMode="auto">
          <a:xfrm>
            <a:off x="2633384" y="1712259"/>
            <a:ext cx="1815353" cy="954741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สถานที่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ยื่น</a:t>
            </a:r>
          </a:p>
          <a:p>
            <a:pPr algn="ctr"/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จดทะเบียน 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 bwMode="auto">
          <a:xfrm>
            <a:off x="6680939" y="1712253"/>
            <a:ext cx="1815353" cy="954747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ภาษีเงิน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 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 bwMode="auto">
          <a:xfrm>
            <a:off x="1322292" y="2978516"/>
            <a:ext cx="1815353" cy="954740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ภาษีป้าย 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 bwMode="auto">
          <a:xfrm>
            <a:off x="3287806" y="2978516"/>
            <a:ext cx="2321861" cy="954741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กฎหมายและระเบียบเฉพาะธุรกิจ 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 bwMode="auto">
          <a:xfrm>
            <a:off x="5741888" y="2978515"/>
            <a:ext cx="2321861" cy="954741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รายละเอียด</a:t>
            </a:r>
          </a:p>
          <a:p>
            <a:pPr algn="ctr"/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การลงทุน 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 bwMode="auto">
          <a:xfrm>
            <a:off x="982759" y="4128246"/>
            <a:ext cx="2321861" cy="1407461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การตั้งราคาและโครงสร้าง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ราคา</a:t>
            </a:r>
          </a:p>
          <a:p>
            <a:pPr algn="ctr"/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เป็นธรรม 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 bwMode="auto">
          <a:xfrm>
            <a:off x="3477180" y="4128246"/>
            <a:ext cx="2321861" cy="1407461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การบริหารและการจัดการ 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 bwMode="auto">
          <a:xfrm>
            <a:off x="5998495" y="4128245"/>
            <a:ext cx="2321861" cy="1407461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วิเคราะห์ข้อดี ข้อเสีย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โอกาส</a:t>
            </a:r>
          </a:p>
          <a:p>
            <a:pPr algn="ctr"/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อุปสรรค 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1 การจัดการศูนย์บริการเครื่องใช้ไฟฟ้าอิเล็กทรอนิกส์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05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2232212" y="1277471"/>
            <a:ext cx="6535270" cy="1237130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2447365" y="1586753"/>
            <a:ext cx="6118411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th-TH" sz="2700" b="1" i="0" u="none" strike="noStrike" cap="none" normalizeH="0" baseline="0" dirty="0" smtClean="0">
                <a:ln>
                  <a:noFill/>
                </a:ln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ข้อเสนอแนะการจัดการศูนย์บริการเครื่องใช้ไฟฟ้าอิเล็กทรอนิกส์</a:t>
            </a:r>
          </a:p>
        </p:txBody>
      </p:sp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2232211" y="2823883"/>
            <a:ext cx="6535271" cy="2662519"/>
          </a:xfrm>
          <a:prstGeom prst="roundRect">
            <a:avLst>
              <a:gd name="adj" fmla="val 8856"/>
            </a:avLst>
          </a:prstGeom>
          <a:solidFill>
            <a:schemeClr val="accent3"/>
          </a:solidFill>
          <a:ln w="3810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 bwMode="auto">
          <a:xfrm rot="487075">
            <a:off x="3469342" y="3124360"/>
            <a:ext cx="2097741" cy="954740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th-TH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kumimoji="0" lang="th-TH" sz="2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ด้านการบริหารและการจัดการ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 bwMode="auto">
          <a:xfrm rot="21203247">
            <a:off x="5755342" y="3150082"/>
            <a:ext cx="2097741" cy="954740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th-TH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kumimoji="0" lang="th-TH" sz="2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ด้านการตลาด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 bwMode="auto">
          <a:xfrm rot="21340969">
            <a:off x="4575112" y="4377045"/>
            <a:ext cx="2097741" cy="954740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th-TH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kumimoji="0" lang="th-TH" sz="2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ด้านบัญชี</a:t>
            </a:r>
          </a:p>
          <a:p>
            <a:pPr algn="ctr"/>
            <a:r>
              <a:rPr kumimoji="0" lang="th-TH" sz="2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และการเงิน</a:t>
            </a:r>
          </a:p>
        </p:txBody>
      </p:sp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1 การจัดการศูนย์บริการเครื่องใช้ไฟฟ้าอิเล็กทรอนิกส์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69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5257800" y="5943600"/>
            <a:ext cx="38862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รูปห้าเหลี่ยม 5"/>
          <p:cNvSpPr/>
          <p:nvPr/>
        </p:nvSpPr>
        <p:spPr bwMode="auto">
          <a:xfrm rot="10800000">
            <a:off x="484094" y="2339789"/>
            <a:ext cx="7705164" cy="1075764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7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914401" y="2447365"/>
            <a:ext cx="1922929" cy="67235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6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2</a:t>
            </a:r>
            <a:endParaRPr lang="th-TH" sz="660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เครื่องหมายบั้ง 7"/>
          <p:cNvSpPr/>
          <p:nvPr/>
        </p:nvSpPr>
        <p:spPr bwMode="auto">
          <a:xfrm rot="10800000">
            <a:off x="2998694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เครื่องหมายบั้ง 8"/>
          <p:cNvSpPr/>
          <p:nvPr/>
        </p:nvSpPr>
        <p:spPr bwMode="auto">
          <a:xfrm rot="10800000">
            <a:off x="3702423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618565" y="3711389"/>
            <a:ext cx="7570693" cy="753035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ซ่อมเพาเวอร์</a:t>
            </a:r>
            <a:r>
              <a:rPr kumimoji="0" lang="th-TH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ซัพ</a:t>
            </a: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พลาย</a:t>
            </a:r>
          </a:p>
        </p:txBody>
      </p:sp>
      <p:sp>
        <p:nvSpPr>
          <p:cNvPr id="11" name="เครื่องหมายบั้ง 10"/>
          <p:cNvSpPr/>
          <p:nvPr/>
        </p:nvSpPr>
        <p:spPr bwMode="auto">
          <a:xfrm rot="10800000">
            <a:off x="4406153" y="2339787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เครื่องหมายบั้ง 11"/>
          <p:cNvSpPr/>
          <p:nvPr/>
        </p:nvSpPr>
        <p:spPr bwMode="auto">
          <a:xfrm rot="10800000">
            <a:off x="5109882" y="2339787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เครื่องหมายบั้ง 12"/>
          <p:cNvSpPr/>
          <p:nvPr/>
        </p:nvSpPr>
        <p:spPr bwMode="auto">
          <a:xfrm rot="10800000">
            <a:off x="5813612" y="2339786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เครื่องหมายบั้ง 13"/>
          <p:cNvSpPr/>
          <p:nvPr/>
        </p:nvSpPr>
        <p:spPr bwMode="auto">
          <a:xfrm rot="10800000">
            <a:off x="6517341" y="2339786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2 ซ่อมเพาเวอร์</a:t>
            </a:r>
            <a:r>
              <a:rPr lang="th-TH" sz="2000" b="0" dirty="0" err="1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ซัพ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พลาย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 bwMode="auto">
          <a:xfrm rot="21072943">
            <a:off x="1277471" y="2272551"/>
            <a:ext cx="6656293" cy="2501154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รูปห้าเหลี่ยม 3"/>
          <p:cNvSpPr/>
          <p:nvPr/>
        </p:nvSpPr>
        <p:spPr bwMode="auto">
          <a:xfrm>
            <a:off x="1741394" y="2877669"/>
            <a:ext cx="6145306" cy="1290917"/>
          </a:xfrm>
          <a:prstGeom prst="homePlat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เพาเวอร์ </a:t>
            </a:r>
            <a:r>
              <a:rPr lang="th-TH" sz="2800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ซัพ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พลาย (</a:t>
            </a:r>
            <a:r>
              <a:rPr lang="en-US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Power Supply) </a:t>
            </a:r>
            <a:endParaRPr lang="th-TH" sz="2800" b="1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แหล่งกำเนิดไฟฟ้ากระแสตรง ทำหน้าที่จ่าย แรงดันไฟฟ้าให้อุปกรณ์อิเล็กทรอนิกส์และวงจร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19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295836" y="1156447"/>
            <a:ext cx="3953435" cy="1237130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510990" y="1465729"/>
            <a:ext cx="3442446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th-TH" sz="2700" b="1" i="0" u="none" strike="noStrike" cap="none" normalizeH="0" baseline="0" dirty="0" smtClean="0">
                <a:ln>
                  <a:noFill/>
                </a:ln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วงจรเรียงกระแสไฟฟ้าแบบบริดจ์</a:t>
            </a:r>
          </a:p>
        </p:txBody>
      </p:sp>
      <p:pic>
        <p:nvPicPr>
          <p:cNvPr id="4" name="รูปภาพ 3"/>
          <p:cNvPicPr/>
          <p:nvPr/>
        </p:nvPicPr>
        <p:blipFill rotWithShape="1">
          <a:blip r:embed="rId2"/>
          <a:srcRect l="19240" t="39006" r="16932" b="28473"/>
          <a:stretch/>
        </p:blipFill>
        <p:spPr bwMode="auto">
          <a:xfrm>
            <a:off x="403411" y="2514599"/>
            <a:ext cx="8404411" cy="3146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สี่เหลี่ยมผืนผ้า 4"/>
          <p:cNvSpPr/>
          <p:nvPr/>
        </p:nvSpPr>
        <p:spPr bwMode="auto">
          <a:xfrm>
            <a:off x="2017056" y="5661212"/>
            <a:ext cx="5177119" cy="4975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th-TH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วงจรแหล่งจ่ายไฟฟ้า 1ชุด ที่ใช้บริดจ์ </a:t>
            </a:r>
            <a:r>
              <a:rPr kumimoji="0" lang="th-TH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เร็ก</a:t>
            </a:r>
            <a:r>
              <a:rPr kumimoji="0" lang="th-TH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ติไฟ</a:t>
            </a:r>
            <a:r>
              <a:rPr kumimoji="0" lang="th-TH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เออร์</a:t>
            </a:r>
            <a:endParaRPr kumimoji="0" lang="th-TH" sz="2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2 ซ่อมเพาเวอร์</a:t>
            </a:r>
            <a:r>
              <a:rPr lang="th-TH" sz="2000" b="0" dirty="0" err="1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ซัพ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พลาย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98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 bwMode="auto">
          <a:xfrm>
            <a:off x="268940" y="2339787"/>
            <a:ext cx="8633011" cy="39265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 bwMode="auto">
          <a:xfrm>
            <a:off x="840438" y="1008522"/>
            <a:ext cx="7490012" cy="122368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เรียงกระแสไฟฟ้าแบบบริดจ์ เรียกว่า </a:t>
            </a: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</a:t>
            </a:r>
            <a:r>
              <a:rPr lang="th-TH" sz="2600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เร็ก</a:t>
            </a: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ติฟาย</a:t>
            </a:r>
            <a:r>
              <a:rPr lang="th-TH" sz="2600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เออร์</a:t>
            </a: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26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Bridge Rectifier) </a:t>
            </a:r>
            <a:endParaRPr lang="th-TH" sz="2600" b="1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ให้แรงดันไฟตรงออกมา 1 ชุด คือ +</a:t>
            </a:r>
            <a:r>
              <a:rPr lang="en-US" sz="26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Vcc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กับ </a:t>
            </a:r>
            <a:r>
              <a:rPr lang="en-US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Ground (</a:t>
            </a:r>
            <a:r>
              <a:rPr lang="en-US" sz="26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Gnd</a:t>
            </a:r>
            <a:r>
              <a:rPr lang="en-US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ซึ่งแรงดันไฟตรงมีค่าเท่ากับ 1.414 </a:t>
            </a:r>
            <a:r>
              <a:rPr lang="en-US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 24 V = 35 V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 bwMode="auto">
          <a:xfrm>
            <a:off x="1532960" y="2438403"/>
            <a:ext cx="6104968" cy="5334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ในกรณีที่แรงดันไฟฟ้าไม่สามารถจะมีขึ้นได้ มีแนวทางการตรวจซ่อมดังนี้ </a:t>
            </a:r>
            <a:endParaRPr kumimoji="0" lang="th-TH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504262" y="3052483"/>
            <a:ext cx="8162364" cy="1237129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ใช้มิเตอร์ที่วัดความต้านทานตั้งย่าน </a:t>
            </a:r>
            <a:r>
              <a:rPr lang="en-US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 x 1 </a:t>
            </a:r>
            <a:r>
              <a:rPr lang="el-GR" sz="2000" b="1" dirty="0">
                <a:solidFill>
                  <a:srgbClr val="000000"/>
                </a:solidFill>
                <a:cs typeface="TH Sarabun New" panose="020B0500040200020003" pitchFamily="34" charset="-34"/>
              </a:rPr>
              <a:t>Ω</a:t>
            </a:r>
            <a:r>
              <a:rPr lang="el-GR" sz="2600" b="1" dirty="0">
                <a:solidFill>
                  <a:srgbClr val="000000"/>
                </a:solidFill>
                <a:cs typeface="TH Sarabun New" panose="020B0500040200020003" pitchFamily="34" charset="-34"/>
              </a:rPr>
              <a:t>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จากนั้นใช้โอห์มมิเตอร์วัดคร่อมที่ปลั๊กไฟ 220 </a:t>
            </a:r>
            <a:r>
              <a:rPr lang="en-US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แล้วทดลองเปิดและปิดสวิตช์ </a:t>
            </a:r>
            <a:r>
              <a:rPr lang="en-US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S1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หากพบว่าเข็มมิเตอร์ไม่กระดิกขึ้น แสดงว่าฟิวส์ </a:t>
            </a:r>
            <a:r>
              <a:rPr lang="en-US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F1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ขาด หรือไม่ก็หม้อแปลงไฟฟ้า </a:t>
            </a:r>
            <a:r>
              <a:rPr lang="en-US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T1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504262" y="4390464"/>
            <a:ext cx="8162364" cy="1147484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จ่ายแรงดันไฟฟ้าให้กับวงจร </a:t>
            </a:r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จากนั้น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ใช้มือสัมผัสไดโอทั้ง 4 </a:t>
            </a:r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 ถ้า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หากไดโอดเกิดความ</a:t>
            </a:r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ร้อนพร้อม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กันทั้ง 4 ตัว นั่นแสดงว่า</a:t>
            </a:r>
            <a:r>
              <a:rPr lang="th-TH" sz="26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โหลดชอร์ต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หรือไม่ก็ตัวเก็บประจุ </a:t>
            </a:r>
            <a:r>
              <a:rPr lang="en-US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C2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ที่ทำหน้าที่ฟิลเตอร์เสียหายไป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 bwMode="auto">
          <a:xfrm>
            <a:off x="504262" y="5639923"/>
            <a:ext cx="8162364" cy="448230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หม้อแปลงไฟฟ้าเกิดความร้อนแล้วครางสั่น แสดงว่าหม้อแปลงไฟฟ้า </a:t>
            </a:r>
            <a:r>
              <a:rPr lang="en-US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T1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2 ซ่อมเพาเวอร์</a:t>
            </a:r>
            <a:r>
              <a:rPr lang="th-TH" sz="2000" b="0" dirty="0" err="1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ซัพ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พลาย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69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0" y="1671918"/>
            <a:ext cx="8032652" cy="30480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 bwMode="auto">
          <a:xfrm>
            <a:off x="2446747" y="5244353"/>
            <a:ext cx="4227271" cy="4975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th-TH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วงจรแหล่งจ่ายไฟฟ้า</a:t>
            </a:r>
            <a:r>
              <a:rPr kumimoji="0" lang="th-TH" sz="2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2 ชุด แบบบริดจ์</a:t>
            </a:r>
            <a:endParaRPr kumimoji="0" lang="th-TH" sz="2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2 ซ่อมเพาเวอร์</a:t>
            </a:r>
            <a:r>
              <a:rPr lang="th-TH" sz="2000" b="0" dirty="0" err="1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ซัพ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พลาย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5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295837" y="1156447"/>
            <a:ext cx="6078070" cy="887506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403413" y="1277470"/>
            <a:ext cx="5862917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7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วงจรเร</a:t>
            </a:r>
            <a:r>
              <a:rPr lang="th-TH" sz="27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กูเลเตอร์</a:t>
            </a:r>
            <a:r>
              <a:rPr lang="th-TH" sz="2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ที่ใช้ทรานซิสเตอร์ขยายกระแสไฟฟ้าให้โหลด</a:t>
            </a:r>
            <a:endParaRPr kumimoji="0" lang="th-TH" sz="27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59" y="2393577"/>
            <a:ext cx="6293224" cy="2431384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 bwMode="auto">
          <a:xfrm>
            <a:off x="1871279" y="4925814"/>
            <a:ext cx="5670383" cy="4975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i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วงจรเรกูเลเตอร์</a:t>
            </a:r>
            <a:r>
              <a:rPr lang="th-TH" sz="26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ที่ใช้ทรานซิสเตอร์ขยายกระแสไฟฟ้าให้โหลด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 bwMode="auto">
          <a:xfrm>
            <a:off x="618564" y="5645232"/>
            <a:ext cx="8175811" cy="58075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รักษาระดับแรงดันไฟตรงให้คงที่เรียกว่า </a:t>
            </a:r>
            <a:r>
              <a:rPr lang="th-TH" sz="2800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วงจรเรกูเลเตอร์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Regulator Circuits)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2 ซ่อมเพาเวอร์</a:t>
            </a:r>
            <a:r>
              <a:rPr lang="th-TH" sz="2000" b="0" dirty="0" err="1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ซัพ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พลาย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86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 bwMode="auto">
          <a:xfrm>
            <a:off x="228596" y="1120592"/>
            <a:ext cx="6629404" cy="89646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7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กรณีที่แรงดันไฟฟ้าเอาต์พุต 11.35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ไม่สามารถจ่ายออกไปให้โหลด </a:t>
            </a:r>
            <a:endParaRPr lang="th-TH" sz="2700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7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แนวทางการตรวจ</a:t>
            </a:r>
            <a:r>
              <a:rPr lang="th-TH" sz="27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ซ่อมดังนี้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 bwMode="auto">
          <a:xfrm>
            <a:off x="228596" y="2138083"/>
            <a:ext cx="7893428" cy="1290917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วัดแรงดันไฟฟ้าที่ขาคอลเล็กเตอร์ของทรานซิสเตอร์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Q1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ว่าวัดแรงดันไฟฟ้าออกมาได้เท่ากับศูนย์แสดงว่า วงจรบริดจ์ </a:t>
            </a:r>
            <a:r>
              <a:rPr lang="th-TH" sz="28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เร็ก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ติฟาย</a:t>
            </a:r>
            <a:r>
              <a:rPr lang="th-TH" sz="28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เออร์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มีปัญหาให้ตรวจสอบวงจรเรียง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กระแสไฟฟ้า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6" y="3657600"/>
            <a:ext cx="5042653" cy="2810435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 bwMode="auto">
          <a:xfrm>
            <a:off x="4009363" y="5688106"/>
            <a:ext cx="4314366" cy="4975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600" b="1" i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การตรวจซ่อม</a:t>
            </a:r>
            <a:r>
              <a:rPr lang="th-TH" sz="2600" b="1" i="1" dirty="0" err="1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วงจรเรกูเลเตอร์</a:t>
            </a:r>
            <a:r>
              <a:rPr lang="th-TH" sz="2600" b="1" i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อย่างเป็นระบบ </a:t>
            </a:r>
            <a:endParaRPr lang="th-TH" sz="2600" b="1" i="1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2 ซ่อมเพาเวอร์</a:t>
            </a:r>
            <a:r>
              <a:rPr lang="th-TH" sz="2000" b="0" dirty="0" err="1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ซัพ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พลาย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83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2 ซ่อมเพาเวอร์</a:t>
            </a:r>
            <a:r>
              <a:rPr lang="th-TH" sz="2000" b="0" dirty="0" err="1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ซัพ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พลาย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 rot="16200000">
            <a:off x="-1089214" y="3832413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 rot="16200000">
            <a:off x="-632014" y="3823449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 bwMode="auto">
          <a:xfrm rot="16200000">
            <a:off x="-147919" y="3832413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 rot="16200000">
            <a:off x="3133165" y="3823449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 rot="16200000">
            <a:off x="3617260" y="3832413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 bwMode="auto">
          <a:xfrm rot="16200000">
            <a:off x="4128247" y="3832413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 bwMode="auto">
          <a:xfrm>
            <a:off x="712690" y="2595283"/>
            <a:ext cx="7893428" cy="981635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วัดแรงดันไฟฟ้าที่ขาเบสของทรานซิสเตอร์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Q1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เทียบกับกราวด์ที่ตำแหน่ง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ปกติ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จะมีแรงดันไฟฟ้าเท่ากับแรงดันของซี</a:t>
            </a:r>
            <a:r>
              <a:rPr lang="th-TH" sz="28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เนอร์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ไดโอด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ZD1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นั่นคือ 12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 bwMode="auto">
          <a:xfrm>
            <a:off x="712690" y="3810000"/>
            <a:ext cx="7893428" cy="963706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วัดแรงดันไฟฟ้าที่ขาอิมิตเตอร์ของทรานซิสเตอร์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Q1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ตำแหน่ง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V3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หากวัดแรงดันไฟฟ้าออกมาได้เท่ากับศูนย์ นั่นแสดงว่า ทรานซิสเตอร์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Q1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63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5257800" y="5943600"/>
            <a:ext cx="38862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รูปห้าเหลี่ยม 5"/>
          <p:cNvSpPr/>
          <p:nvPr/>
        </p:nvSpPr>
        <p:spPr bwMode="auto">
          <a:xfrm rot="10800000">
            <a:off x="618565" y="2339789"/>
            <a:ext cx="7933764" cy="1075764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7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914401" y="2447365"/>
            <a:ext cx="1922929" cy="67235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6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1</a:t>
            </a:r>
            <a:endParaRPr lang="th-TH" sz="660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เครื่องหมายบั้ง 7"/>
          <p:cNvSpPr/>
          <p:nvPr/>
        </p:nvSpPr>
        <p:spPr bwMode="auto">
          <a:xfrm rot="10800000">
            <a:off x="2998694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เครื่องหมายบั้ง 8"/>
          <p:cNvSpPr/>
          <p:nvPr/>
        </p:nvSpPr>
        <p:spPr bwMode="auto">
          <a:xfrm rot="10800000">
            <a:off x="3702423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618565" y="3697942"/>
            <a:ext cx="7933765" cy="753035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การจัดการศูนย์บริการเครื่องใช้ไฟฟ้าอิเล็กทรอนิกส์</a:t>
            </a:r>
          </a:p>
        </p:txBody>
      </p:sp>
      <p:sp>
        <p:nvSpPr>
          <p:cNvPr id="11" name="เครื่องหมายบั้ง 10"/>
          <p:cNvSpPr/>
          <p:nvPr/>
        </p:nvSpPr>
        <p:spPr bwMode="auto">
          <a:xfrm rot="10800000">
            <a:off x="4368053" y="2339789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เครื่องหมายบั้ง 11"/>
          <p:cNvSpPr/>
          <p:nvPr/>
        </p:nvSpPr>
        <p:spPr bwMode="auto">
          <a:xfrm rot="10800000">
            <a:off x="5071782" y="2339789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เครื่องหมายบั้ง 12"/>
          <p:cNvSpPr/>
          <p:nvPr/>
        </p:nvSpPr>
        <p:spPr bwMode="auto">
          <a:xfrm rot="10800000">
            <a:off x="5737412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เครื่องหมายบั้ง 13"/>
          <p:cNvSpPr/>
          <p:nvPr/>
        </p:nvSpPr>
        <p:spPr bwMode="auto">
          <a:xfrm rot="10800000">
            <a:off x="6441141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2689413" y="1331258"/>
            <a:ext cx="3348317" cy="887506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2796989" y="1452281"/>
            <a:ext cx="3119717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วงจรเร</a:t>
            </a:r>
            <a:r>
              <a:rPr lang="th-TH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กูเลเตอร์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0 - 30 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โวลต์</a:t>
            </a:r>
            <a:endParaRPr kumimoji="0" lang="th-TH" sz="27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9" y="2339787"/>
            <a:ext cx="8412571" cy="2729754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 bwMode="auto">
          <a:xfrm>
            <a:off x="1621440" y="5284694"/>
            <a:ext cx="5470814" cy="4975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i="1" dirty="0" err="1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วงจรเร</a:t>
            </a:r>
            <a:r>
              <a:rPr lang="th-TH" sz="2600" b="1" i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กูเล</a:t>
            </a:r>
            <a:r>
              <a:rPr lang="th-TH" sz="26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</a:t>
            </a:r>
            <a:r>
              <a:rPr lang="th-TH" sz="2600" b="1" i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อร์ป</a:t>
            </a:r>
            <a:r>
              <a:rPr lang="th-TH" sz="26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รับแรงดันไฟตรงได้ระหว่าง 0 - 30 </a:t>
            </a:r>
            <a:r>
              <a:rPr lang="th-TH" sz="2600" b="1" i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โวลต์</a:t>
            </a:r>
            <a:endParaRPr lang="th-TH" sz="2600" b="1" i="1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2 ซ่อมเพาเวอร์</a:t>
            </a:r>
            <a:r>
              <a:rPr lang="th-TH" sz="2000" b="0" dirty="0" err="1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ซัพ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พลาย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40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282386" y="2958353"/>
            <a:ext cx="8633011" cy="25414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389960" y="2061882"/>
            <a:ext cx="8390970" cy="5334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กรณีที่แรงดันไฟฟ้า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เอาต์พุตไม่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สามารถจ่ายออกไปให้โหลดได้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นั้น มี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ขั้นตอนของการตรวจซ่อม ดังนี้ </a:t>
            </a:r>
            <a:endParaRPr kumimoji="0" lang="th-TH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389960" y="3086100"/>
            <a:ext cx="8390970" cy="918882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7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7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จ่ายแรงดันไฟฟ้าเข้าสู่วงจร วัดแรงดันไฟฟ้าตกคร่อมที่ตัวเก็บประจุ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C3 </a:t>
            </a:r>
            <a:r>
              <a:rPr lang="th-TH" sz="27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ปกติมีแรงดันไฟฟ้า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เท่ากับ 34 </a:t>
            </a:r>
            <a:r>
              <a:rPr lang="th-TH" sz="27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โวลต์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389960" y="4134971"/>
            <a:ext cx="8390970" cy="1230405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7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7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วัดแรงดันไฟฟ้าที่ขาเบสของทรานซิสเตอร์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Q1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เทียบกับกราวด์แล้ว</a:t>
            </a:r>
            <a:r>
              <a:rPr lang="th-TH" sz="27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ปรับพ็อต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R1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สังเกตแรงดันไฟฟ้าที่ขาเบสของ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Q1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เปลี่ยนแปลงได้หรือไม่ โดยสังเกตจากเข็มของโวลต์มิเตอร์ไฟตรง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2 ซ่อมเพาเวอร์</a:t>
            </a:r>
            <a:r>
              <a:rPr lang="th-TH" sz="2000" b="0" dirty="0" err="1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ซัพ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พลาย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89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 bwMode="auto">
          <a:xfrm>
            <a:off x="255492" y="2339787"/>
            <a:ext cx="8633011" cy="29852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376514" y="2467533"/>
            <a:ext cx="8390970" cy="1230405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7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7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ตรวจสอบการทำงานของทรานซิสเตอร์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Q1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โดยการวัดแรงดันไฟฟ้าที่ขาคอลเล็กเตอร์ของ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Q1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เทียบกับกราวด์ </a:t>
            </a:r>
            <a:r>
              <a:rPr lang="th-TH" sz="27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ขั้วลบของ</a:t>
            </a:r>
            <a:r>
              <a:rPr lang="th-TH" sz="27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มิเตอร์แตะ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กับกราวด์ จากนั้น</a:t>
            </a:r>
            <a:r>
              <a:rPr lang="th-TH" sz="27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ปรับพ็อต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R1 </a:t>
            </a:r>
            <a:r>
              <a:rPr lang="th-TH" sz="27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สังเกต</a:t>
            </a:r>
          </a:p>
          <a:p>
            <a:pPr algn="thaiDist"/>
            <a:r>
              <a:rPr lang="th-TH" sz="27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เข็ม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มิเตอร์สามารถที่จะเปลี่ยนแปลงได้หรือไม่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376514" y="3872752"/>
            <a:ext cx="8390970" cy="1290918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7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27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ตรวจสอบการทำงานของทรานซิสเตอร์</a:t>
            </a:r>
            <a:r>
              <a:rPr lang="th-TH" sz="27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ไดรเวอร์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Q3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โดยการวัดแรงดันไฟฟ้าที่ขาอิมิตเตอร์</a:t>
            </a:r>
          </a:p>
          <a:p>
            <a:pPr algn="thaiDist"/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ของทรานซิสเตอร์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Q3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เทียบกับกราวด์ จากนั้นจึง</a:t>
            </a:r>
            <a:r>
              <a:rPr lang="th-TH" sz="27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ปรับพ็อต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R1 </a:t>
            </a:r>
            <a:r>
              <a:rPr lang="th-TH" sz="27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สังเกตเข็มมิเตอร์</a:t>
            </a:r>
          </a:p>
          <a:p>
            <a:pPr algn="thaiDist"/>
            <a:r>
              <a:rPr lang="th-TH" sz="27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การเปลี่ยนแปลงของแรงดันไฟฟ้าได้หรือไม่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2 ซ่อมเพาเวอร์</a:t>
            </a:r>
            <a:r>
              <a:rPr lang="th-TH" sz="2000" b="0" dirty="0" err="1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ซัพ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พลาย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61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309284" y="1237129"/>
            <a:ext cx="3348317" cy="887506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 bwMode="auto">
          <a:xfrm>
            <a:off x="416860" y="1358152"/>
            <a:ext cx="3119717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แหล่งจ่าย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ไฟฟ้าที่ใช้งานจริง</a:t>
            </a:r>
            <a:endParaRPr kumimoji="0" lang="th-TH" sz="27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2 ซ่อมเพาเวอร์</a:t>
            </a:r>
            <a:r>
              <a:rPr lang="th-TH" sz="2000" b="0" dirty="0" err="1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ซัพ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พลาย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 bwMode="auto">
          <a:xfrm rot="16200000">
            <a:off x="2528047" y="3831289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 rot="16200000">
            <a:off x="2985247" y="3835772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 bwMode="auto">
          <a:xfrm rot="16200000">
            <a:off x="3469342" y="3831289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 bwMode="auto">
          <a:xfrm rot="16200000">
            <a:off x="3980329" y="3831289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 bwMode="auto">
          <a:xfrm>
            <a:off x="1055591" y="2393569"/>
            <a:ext cx="7490012" cy="56478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แหล่งจ่าย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ไฟฟ้าที่ใช้งาน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จริงเป็น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ภาคจ่ายไฟฟ้ากระแสตรงของเครื่องรับวิทยุ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 bwMode="auto">
          <a:xfrm>
            <a:off x="1509428" y="3078807"/>
            <a:ext cx="6582338" cy="56478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7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หากแหล่งจ่าย</a:t>
            </a:r>
            <a:r>
              <a:rPr lang="th-TH" sz="27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ไฟฟ้าไม่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สามารถใช้งานได้มีขั้นตอนการตรวจซ่อม ดังนี้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571498" y="3952311"/>
            <a:ext cx="8068234" cy="1295402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ตอนนี้ยังไม่มีการจ่ายไฟ 220 </a:t>
            </a:r>
            <a:r>
              <a:rPr lang="en-US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AC</a:t>
            </a:r>
            <a:r>
              <a:rPr lang="en-US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เข้ามาในวงจร จากนั้นใช้โอห์มมิเตอร์ตั้งย่าน </a:t>
            </a:r>
            <a:r>
              <a:rPr lang="en-US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 x 1 </a:t>
            </a:r>
            <a:r>
              <a:rPr lang="el-GR" sz="1600" b="1" dirty="0" smtClean="0">
                <a:solidFill>
                  <a:srgbClr val="000000"/>
                </a:solidFill>
                <a:cs typeface="TH Sarabun New" panose="020B0500040200020003" pitchFamily="34" charset="-34"/>
              </a:rPr>
              <a:t>Ω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ต่อมานำโอห์มมิเตอร์มาวัดความต้านทาน คร่อมปลั๊กไฟเอซีของเครื่องรับวิทยุ จากนั้นให้กดสวิตช์เพาเวอร์ที่ตัวเครื่องดูว่าเข็มมิเตอร์เปลี่ยนแปลงขึ้นและลงได้หรือไม่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58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2 ซ่อมเพาเวอร์</a:t>
            </a:r>
            <a:r>
              <a:rPr lang="th-TH" sz="2000" b="0" dirty="0" err="1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ซัพ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พลาย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 rot="16200000">
            <a:off x="739589" y="3832413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 bwMode="auto">
          <a:xfrm rot="16200000">
            <a:off x="1196789" y="3836896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 rot="16200000">
            <a:off x="1680884" y="3832413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 rot="16200000">
            <a:off x="2191871" y="3832413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 bwMode="auto">
          <a:xfrm>
            <a:off x="632012" y="3840245"/>
            <a:ext cx="8310281" cy="530049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5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5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วัดแรงดันไฟฟ้าที่ขาเบสของทรานซิสเตอร์ </a:t>
            </a:r>
            <a:r>
              <a:rPr lang="en-US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Q13 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เทียบกับกราวด์ ปกติมีแรงดันไฟฟ้าเท่ากับ 12 </a:t>
            </a:r>
            <a:r>
              <a:rPr lang="en-US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 </a:t>
            </a:r>
            <a:endParaRPr kumimoji="0" lang="th-TH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 bwMode="auto">
          <a:xfrm>
            <a:off x="416860" y="1878100"/>
            <a:ext cx="8068234" cy="1230405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5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5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จ่ายไฟ 220 </a:t>
            </a:r>
            <a:r>
              <a:rPr lang="en-US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VAC 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เข้าสู่ระบบ จากนั้นวัดแรงดันไฟฟ้าตกคร่อมที่ตัวเก็บประจุ </a:t>
            </a:r>
            <a:r>
              <a:rPr lang="en-US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C102 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ขั้วลบมิเตอร์แตะกับ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กราวด์ หาก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วัดแรงดันไฟฟ้าออกมาเป็นศูนย์แสดงว่า ฟิวส์ </a:t>
            </a:r>
            <a:r>
              <a:rPr lang="en-US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F2 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ขาดวงจรหรือไดโอดบริดจ์ </a:t>
            </a:r>
            <a:r>
              <a:rPr lang="en-US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D7 – D10 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 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kumimoji="0" lang="th-TH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41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5257800" y="5943600"/>
            <a:ext cx="38862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รูปห้าเหลี่ยม 5"/>
          <p:cNvSpPr/>
          <p:nvPr/>
        </p:nvSpPr>
        <p:spPr bwMode="auto">
          <a:xfrm rot="10800000">
            <a:off x="484094" y="2339789"/>
            <a:ext cx="7664823" cy="1075764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7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914401" y="2447365"/>
            <a:ext cx="1922929" cy="67235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6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3</a:t>
            </a:r>
            <a:endParaRPr lang="th-TH" sz="660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เครื่องหมายบั้ง 7"/>
          <p:cNvSpPr/>
          <p:nvPr/>
        </p:nvSpPr>
        <p:spPr bwMode="auto">
          <a:xfrm rot="10800000">
            <a:off x="2998694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เครื่องหมายบั้ง 8"/>
          <p:cNvSpPr/>
          <p:nvPr/>
        </p:nvSpPr>
        <p:spPr bwMode="auto">
          <a:xfrm rot="10800000">
            <a:off x="3702423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618565" y="3711389"/>
            <a:ext cx="7530352" cy="753035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ซ่อมเครื่องเสียง</a:t>
            </a:r>
          </a:p>
        </p:txBody>
      </p:sp>
      <p:sp>
        <p:nvSpPr>
          <p:cNvPr id="11" name="เครื่องหมายบั้ง 10"/>
          <p:cNvSpPr/>
          <p:nvPr/>
        </p:nvSpPr>
        <p:spPr bwMode="auto">
          <a:xfrm rot="10800000">
            <a:off x="5728446" y="2339786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เครื่องหมายบั้ง 11"/>
          <p:cNvSpPr/>
          <p:nvPr/>
        </p:nvSpPr>
        <p:spPr bwMode="auto">
          <a:xfrm rot="10800000">
            <a:off x="6432175" y="2339786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เครื่องหมายบั้ง 12"/>
          <p:cNvSpPr/>
          <p:nvPr/>
        </p:nvSpPr>
        <p:spPr bwMode="auto">
          <a:xfrm rot="10800000">
            <a:off x="4363570" y="2339787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เครื่องหมายบั้ง 13"/>
          <p:cNvSpPr/>
          <p:nvPr/>
        </p:nvSpPr>
        <p:spPr bwMode="auto">
          <a:xfrm rot="10800000">
            <a:off x="5067299" y="2339787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1277471" y="2272551"/>
            <a:ext cx="6656293" cy="2501154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วงรี 2"/>
          <p:cNvSpPr/>
          <p:nvPr/>
        </p:nvSpPr>
        <p:spPr bwMode="auto">
          <a:xfrm>
            <a:off x="2003611" y="2447363"/>
            <a:ext cx="5204012" cy="2151529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เสียง (</a:t>
            </a:r>
            <a:r>
              <a:rPr lang="en-US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Amplifier) </a:t>
            </a:r>
            <a:endParaRPr lang="th-TH" sz="2800" b="1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หน้าที่ขยายสัญญาณเสียงจากแหล่งกำเนิดเสียงอินพุต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3 ซ่อมเครื่องเสียง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993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4504766" y="1237129"/>
            <a:ext cx="4235824" cy="887506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4612342" y="1358152"/>
            <a:ext cx="4007224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หลักการ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เบื้องต้นในการซ่อมเครื่องเสียง </a:t>
            </a:r>
            <a:endParaRPr kumimoji="0" lang="th-TH" sz="27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 bwMode="auto">
          <a:xfrm>
            <a:off x="1294275" y="2446795"/>
            <a:ext cx="5765431" cy="56478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สายไฟเอซีฟิวส์ และวงจรภาคจ่ายไฟให้ดีเป็นปกติ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 bwMode="auto">
          <a:xfrm>
            <a:off x="1294275" y="3333738"/>
            <a:ext cx="4568643" cy="56478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จ่าย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แรงดันไฟฟ้าเข้าสู่เครื่องเสียงที่กำลังจะซ่อม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 bwMode="auto">
          <a:xfrm>
            <a:off x="1294275" y="4099659"/>
            <a:ext cx="6330207" cy="101022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ทราบวงจรขยายแต่ละชนิดแล้ว เราต้องทบทวนว่าวงจรขยายชนิดโอที</a:t>
            </a:r>
            <a:r>
              <a:rPr lang="th-TH" sz="28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แอล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จะทำให้แรงดันไฟฟ้าที่จุดกึ่งกลางของวงจร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 bwMode="auto">
          <a:xfrm>
            <a:off x="554687" y="2446794"/>
            <a:ext cx="739588" cy="56478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 bwMode="auto">
          <a:xfrm>
            <a:off x="554687" y="3333738"/>
            <a:ext cx="739588" cy="56478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6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 bwMode="auto">
          <a:xfrm>
            <a:off x="554687" y="4322379"/>
            <a:ext cx="739588" cy="56478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6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</a:p>
        </p:txBody>
      </p:sp>
      <p:sp>
        <p:nvSpPr>
          <p:cNvPr id="14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3 ซ่อมเครื่องเสียง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ดาว 5 แฉก 15"/>
          <p:cNvSpPr/>
          <p:nvPr/>
        </p:nvSpPr>
        <p:spPr bwMode="auto">
          <a:xfrm>
            <a:off x="5862918" y="3441318"/>
            <a:ext cx="349624" cy="349624"/>
          </a:xfrm>
          <a:prstGeom prst="star5">
            <a:avLst/>
          </a:prstGeom>
          <a:solidFill>
            <a:srgbClr val="0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1" name="ดาว 5 แฉก 20"/>
          <p:cNvSpPr/>
          <p:nvPr/>
        </p:nvSpPr>
        <p:spPr bwMode="auto">
          <a:xfrm>
            <a:off x="7059706" y="2493863"/>
            <a:ext cx="349624" cy="349624"/>
          </a:xfrm>
          <a:prstGeom prst="star5">
            <a:avLst/>
          </a:prstGeom>
          <a:solidFill>
            <a:srgbClr val="0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" name="ดาว 5 แฉก 23"/>
          <p:cNvSpPr/>
          <p:nvPr/>
        </p:nvSpPr>
        <p:spPr bwMode="auto">
          <a:xfrm>
            <a:off x="7642412" y="4429959"/>
            <a:ext cx="349624" cy="349624"/>
          </a:xfrm>
          <a:prstGeom prst="star5">
            <a:avLst/>
          </a:prstGeom>
          <a:solidFill>
            <a:srgbClr val="0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 bwMode="auto">
          <a:xfrm>
            <a:off x="1252258" y="2342555"/>
            <a:ext cx="6856320" cy="56478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หากเครื่องเสียงเป็นวงจรขยายชนิดโอที</a:t>
            </a:r>
            <a:r>
              <a:rPr lang="th-TH" sz="28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แอล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มีขั้นตอนการปฏิบัติดังนี้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3 ซ่อมเครื่องเสียง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ดาว 5 แฉก 9"/>
          <p:cNvSpPr/>
          <p:nvPr/>
        </p:nvSpPr>
        <p:spPr bwMode="auto">
          <a:xfrm>
            <a:off x="7124141" y="4100465"/>
            <a:ext cx="349624" cy="349624"/>
          </a:xfrm>
          <a:prstGeom prst="star5">
            <a:avLst/>
          </a:prstGeom>
          <a:solidFill>
            <a:srgbClr val="0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ดาว 5 แฉก 10"/>
          <p:cNvSpPr/>
          <p:nvPr/>
        </p:nvSpPr>
        <p:spPr bwMode="auto">
          <a:xfrm>
            <a:off x="8742269" y="3410487"/>
            <a:ext cx="349624" cy="349624"/>
          </a:xfrm>
          <a:prstGeom prst="star5">
            <a:avLst/>
          </a:prstGeom>
          <a:solidFill>
            <a:srgbClr val="0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ดาว 5 แฉก 11"/>
          <p:cNvSpPr/>
          <p:nvPr/>
        </p:nvSpPr>
        <p:spPr bwMode="auto">
          <a:xfrm>
            <a:off x="8108578" y="2414557"/>
            <a:ext cx="349624" cy="349624"/>
          </a:xfrm>
          <a:prstGeom prst="star5">
            <a:avLst/>
          </a:prstGeom>
          <a:solidFill>
            <a:srgbClr val="0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13" name="ตัวเชื่อมต่อตรง 12"/>
          <p:cNvCxnSpPr/>
          <p:nvPr/>
        </p:nvCxnSpPr>
        <p:spPr bwMode="auto">
          <a:xfrm flipH="1">
            <a:off x="863974" y="2907339"/>
            <a:ext cx="13447" cy="138501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ตัวเชื่อมต่อตรง 13"/>
          <p:cNvCxnSpPr/>
          <p:nvPr/>
        </p:nvCxnSpPr>
        <p:spPr bwMode="auto">
          <a:xfrm flipH="1" flipV="1">
            <a:off x="870697" y="3423858"/>
            <a:ext cx="1472453" cy="67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ตัวเชื่อมต่อตรง 14"/>
          <p:cNvCxnSpPr/>
          <p:nvPr/>
        </p:nvCxnSpPr>
        <p:spPr bwMode="auto">
          <a:xfrm flipH="1" flipV="1">
            <a:off x="863974" y="4273825"/>
            <a:ext cx="1472453" cy="67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สี่เหลี่ยมผืนผ้ามุมมน 2"/>
          <p:cNvSpPr/>
          <p:nvPr/>
        </p:nvSpPr>
        <p:spPr bwMode="auto">
          <a:xfrm>
            <a:off x="2060760" y="3324743"/>
            <a:ext cx="6681509" cy="56478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ต้องต่อลำโพงเข้ากับระบบ จากนั้นจ่ายแรงดันไฟฟ้าเข้าสู่วงจรเครื่องเสียง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 bwMode="auto">
          <a:xfrm>
            <a:off x="2060760" y="4053702"/>
            <a:ext cx="5063380" cy="56478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โวลต์มิเตอร์ไฟตรงวัดแรงดันไฟฟ้าที่จุดออกลำโพง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 bwMode="auto">
          <a:xfrm>
            <a:off x="512669" y="2342555"/>
            <a:ext cx="739588" cy="56478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6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 bwMode="auto">
          <a:xfrm>
            <a:off x="1321172" y="4053702"/>
            <a:ext cx="739588" cy="56478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6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4.2</a:t>
            </a:r>
            <a:endParaRPr kumimoji="0" lang="th-TH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 bwMode="auto">
          <a:xfrm>
            <a:off x="1321172" y="3302907"/>
            <a:ext cx="739588" cy="56478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6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4.1</a:t>
            </a:r>
            <a:endParaRPr kumimoji="0" lang="th-TH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84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50" y="1296566"/>
            <a:ext cx="6033068" cy="384021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สี่เหลี่ยมผืนผ้า 2"/>
          <p:cNvSpPr/>
          <p:nvPr/>
        </p:nvSpPr>
        <p:spPr bwMode="auto">
          <a:xfrm>
            <a:off x="689830" y="5446060"/>
            <a:ext cx="7728659" cy="4975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600" b="1" i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</a:t>
            </a:r>
            <a:r>
              <a:rPr lang="th-TH" sz="26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สารกึ่งตัวนำที่ใช้ในเครื่องเสียงประกอบด้วยไดโอด ทรานซิสเตอร์ และ</a:t>
            </a:r>
            <a:r>
              <a:rPr lang="th-TH" sz="2600" b="1" i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ไอซี</a:t>
            </a:r>
            <a:endParaRPr lang="th-TH" sz="2600" b="1" i="1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3 ซ่อมเครื่องเสียง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31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 bwMode="auto">
          <a:xfrm>
            <a:off x="336177" y="1223682"/>
            <a:ext cx="5849470" cy="1237130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 bwMode="auto">
          <a:xfrm>
            <a:off x="551330" y="1532964"/>
            <a:ext cx="5419164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คุณสมบัติ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ของช่างอิเล็กทรอนิกส์ที่ดีมีคุณธรรม</a:t>
            </a:r>
            <a:endParaRPr kumimoji="0" lang="th-TH" sz="32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0" y="5943600"/>
            <a:ext cx="9144000" cy="192741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 bwMode="auto">
          <a:xfrm>
            <a:off x="1452282" y="3426760"/>
            <a:ext cx="2" cy="251684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ตัวเชื่อมต่อตรง 7"/>
          <p:cNvCxnSpPr>
            <a:stCxn id="15" idx="2"/>
          </p:cNvCxnSpPr>
          <p:nvPr/>
        </p:nvCxnSpPr>
        <p:spPr bwMode="auto">
          <a:xfrm>
            <a:off x="2200836" y="4595533"/>
            <a:ext cx="1" cy="133349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ตัวเชื่อมต่อตรง 8"/>
          <p:cNvCxnSpPr/>
          <p:nvPr/>
        </p:nvCxnSpPr>
        <p:spPr bwMode="auto">
          <a:xfrm>
            <a:off x="4110320" y="3760698"/>
            <a:ext cx="17927" cy="218290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ตัวเชื่อมต่อตรง 9"/>
          <p:cNvCxnSpPr/>
          <p:nvPr/>
        </p:nvCxnSpPr>
        <p:spPr bwMode="auto">
          <a:xfrm>
            <a:off x="5342964" y="5042648"/>
            <a:ext cx="8966" cy="90095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ตัวเชื่อมต่อตรง 10"/>
          <p:cNvCxnSpPr/>
          <p:nvPr/>
        </p:nvCxnSpPr>
        <p:spPr bwMode="auto">
          <a:xfrm>
            <a:off x="7784722" y="4350124"/>
            <a:ext cx="0" cy="159347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สี่เหลี่ยมผืนผ้ามุมมน 11"/>
          <p:cNvSpPr/>
          <p:nvPr/>
        </p:nvSpPr>
        <p:spPr bwMode="auto">
          <a:xfrm>
            <a:off x="94129" y="3144372"/>
            <a:ext cx="2716307" cy="56477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มีความรู้ในงานที่จะทำ 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 bwMode="auto">
          <a:xfrm>
            <a:off x="573741" y="4030756"/>
            <a:ext cx="3254190" cy="56477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มีคุณธรรมและจริยธรรมที่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ดี  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 bwMode="auto">
          <a:xfrm>
            <a:off x="3975848" y="4242548"/>
            <a:ext cx="3039034" cy="92224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หลักการทางด้านไฟฟ้าอิเล็กทรอนิกส์มีเหตุและผล 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 bwMode="auto">
          <a:xfrm>
            <a:off x="2886637" y="3015503"/>
            <a:ext cx="3204885" cy="88526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ใช้หลักการทางวิทยาศาสตร์เข้ามาแก้ปัญหา 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 bwMode="auto">
          <a:xfrm>
            <a:off x="6580099" y="3151654"/>
            <a:ext cx="2438398" cy="149318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</a:t>
            </a:r>
            <a:r>
              <a:rPr lang="th-TH" sz="28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มนุษย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สัมพันธ์ที่ดีต่อลูกค้าที่นำเครื่องมาให้ซ่อม 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1 การจัดการศูนย์บริการเครื่องใช้ไฟฟ้าอิเล็กทรอนิกส์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18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 bwMode="auto">
          <a:xfrm>
            <a:off x="1294275" y="1772185"/>
            <a:ext cx="6748745" cy="56478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หากเครื่องเสียงเป็นวงจรขยายชนิดโอซี</a:t>
            </a:r>
            <a:r>
              <a:rPr lang="th-TH" sz="28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แอล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มีขั้นตอนการปฏิบัติดังนี้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 bwMode="auto">
          <a:xfrm>
            <a:off x="1294276" y="4625739"/>
            <a:ext cx="7231160" cy="95309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หากเครื่องเสียงเป็นวงจรขยายชนิดบริดจ์ มีวิธีการคล้ายกับการตรวจซ่อมวงจรขยายชนิดโอซี</a:t>
            </a:r>
            <a:r>
              <a:rPr lang="th-TH" sz="28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แอล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 bwMode="auto">
          <a:xfrm>
            <a:off x="554687" y="4784606"/>
            <a:ext cx="739588" cy="56478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6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</a:p>
        </p:txBody>
      </p:sp>
      <p:sp>
        <p:nvSpPr>
          <p:cNvPr id="10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3 ซ่อมเครื่องเสียง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ดาว 5 แฉก 10"/>
          <p:cNvSpPr/>
          <p:nvPr/>
        </p:nvSpPr>
        <p:spPr bwMode="auto">
          <a:xfrm>
            <a:off x="8056468" y="1863244"/>
            <a:ext cx="349624" cy="349624"/>
          </a:xfrm>
          <a:prstGeom prst="star5">
            <a:avLst/>
          </a:prstGeom>
          <a:solidFill>
            <a:srgbClr val="0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ดาว 5 แฉก 11"/>
          <p:cNvSpPr/>
          <p:nvPr/>
        </p:nvSpPr>
        <p:spPr bwMode="auto">
          <a:xfrm>
            <a:off x="8260137" y="2777644"/>
            <a:ext cx="349624" cy="349624"/>
          </a:xfrm>
          <a:prstGeom prst="star5">
            <a:avLst/>
          </a:prstGeom>
          <a:solidFill>
            <a:srgbClr val="0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ดาว 5 แฉก 12"/>
          <p:cNvSpPr/>
          <p:nvPr/>
        </p:nvSpPr>
        <p:spPr bwMode="auto">
          <a:xfrm>
            <a:off x="6731657" y="3567943"/>
            <a:ext cx="349624" cy="349624"/>
          </a:xfrm>
          <a:prstGeom prst="star5">
            <a:avLst/>
          </a:prstGeom>
          <a:solidFill>
            <a:srgbClr val="0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ดาว 5 แฉก 13"/>
          <p:cNvSpPr/>
          <p:nvPr/>
        </p:nvSpPr>
        <p:spPr bwMode="auto">
          <a:xfrm>
            <a:off x="8525436" y="4752660"/>
            <a:ext cx="349624" cy="349624"/>
          </a:xfrm>
          <a:prstGeom prst="star5">
            <a:avLst/>
          </a:prstGeom>
          <a:solidFill>
            <a:srgbClr val="0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15" name="ตัวเชื่อมต่อตรง 14"/>
          <p:cNvCxnSpPr/>
          <p:nvPr/>
        </p:nvCxnSpPr>
        <p:spPr bwMode="auto">
          <a:xfrm flipH="1">
            <a:off x="847166" y="2284360"/>
            <a:ext cx="13447" cy="138501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ตัวเชื่อมต่อตรง 15"/>
          <p:cNvCxnSpPr/>
          <p:nvPr/>
        </p:nvCxnSpPr>
        <p:spPr bwMode="auto">
          <a:xfrm flipH="1" flipV="1">
            <a:off x="853889" y="2800879"/>
            <a:ext cx="1472453" cy="67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ตัวเชื่อมต่อตรง 16"/>
          <p:cNvCxnSpPr/>
          <p:nvPr/>
        </p:nvCxnSpPr>
        <p:spPr bwMode="auto">
          <a:xfrm flipH="1" flipV="1">
            <a:off x="847166" y="3664293"/>
            <a:ext cx="1472453" cy="67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สี่เหลี่ยมผืนผ้ามุมมน 2"/>
          <p:cNvSpPr/>
          <p:nvPr/>
        </p:nvSpPr>
        <p:spPr bwMode="auto">
          <a:xfrm>
            <a:off x="2067204" y="2670064"/>
            <a:ext cx="6192933" cy="56478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ต้องต่อลำโพงเข้ากับระบบ จากนั้นจ่ายแรงดันไฟฟ้าเข้าสู่เครื่อง</a:t>
            </a:r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เสียง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 bwMode="auto">
          <a:xfrm>
            <a:off x="2067204" y="3496186"/>
            <a:ext cx="4673417" cy="56478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โวลต์มิเตอร์ไฟตรงวัดแรงดันไฟฟ้าที่จุดออกลำโพง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 bwMode="auto">
          <a:xfrm>
            <a:off x="1294275" y="3476889"/>
            <a:ext cx="739588" cy="56478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6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5.2</a:t>
            </a:r>
            <a:endParaRPr kumimoji="0" lang="th-TH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 bwMode="auto">
          <a:xfrm>
            <a:off x="1294275" y="2670064"/>
            <a:ext cx="739588" cy="56478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6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.1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 bwMode="auto">
          <a:xfrm>
            <a:off x="554687" y="1772185"/>
            <a:ext cx="739588" cy="56478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16504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 bwMode="auto">
          <a:xfrm>
            <a:off x="1294275" y="1763227"/>
            <a:ext cx="7338737" cy="95309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กรณีที่มีการถอดทรานซิสเตอร์หรือมอ</a:t>
            </a:r>
            <a:r>
              <a:rPr lang="th-TH" sz="28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สเฟต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ที่ติดกับแผ่นระบายความร้อน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ตรวจสอบตัวต้านทานดังกล่าวว่าเกิดการขาดวงจรหรือยืดค่าออกไปหรือไม่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1294275" y="4202859"/>
            <a:ext cx="6515662" cy="95309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การซ่อมสิ้นสุดลง แล้วเร่งโวลุ่มผลปรากฏว่ามีเสียงดังโครกคราก อย่างนี้จำเป็นต้องเปลี่ยนโวลุ่มที่ทำหน้าที่เร่งและลดเสียงด้วย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 bwMode="auto">
          <a:xfrm>
            <a:off x="1294275" y="3155235"/>
            <a:ext cx="6515662" cy="59732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ว่าวงจรขยายที่ใช้เป็นไอซี ในการตรวจซ่อมนั้นกระทำได้ง่าย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 bwMode="auto">
          <a:xfrm>
            <a:off x="554687" y="1957612"/>
            <a:ext cx="739588" cy="56478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6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 bwMode="auto">
          <a:xfrm>
            <a:off x="554687" y="4397012"/>
            <a:ext cx="739588" cy="56478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6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 bwMode="auto">
          <a:xfrm>
            <a:off x="554687" y="3213027"/>
            <a:ext cx="739588" cy="56478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6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</a:p>
        </p:txBody>
      </p:sp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3 ซ่อมเครื่องเสียง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ดาว 5 แฉก 8"/>
          <p:cNvSpPr/>
          <p:nvPr/>
        </p:nvSpPr>
        <p:spPr bwMode="auto">
          <a:xfrm>
            <a:off x="7809937" y="4465079"/>
            <a:ext cx="349624" cy="349624"/>
          </a:xfrm>
          <a:prstGeom prst="star5">
            <a:avLst/>
          </a:prstGeom>
          <a:solidFill>
            <a:srgbClr val="0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ดาว 5 แฉก 9"/>
          <p:cNvSpPr/>
          <p:nvPr/>
        </p:nvSpPr>
        <p:spPr bwMode="auto">
          <a:xfrm>
            <a:off x="7827867" y="3213027"/>
            <a:ext cx="349624" cy="349624"/>
          </a:xfrm>
          <a:prstGeom prst="star5">
            <a:avLst/>
          </a:prstGeom>
          <a:solidFill>
            <a:srgbClr val="0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ดาว 5 แฉก 10"/>
          <p:cNvSpPr/>
          <p:nvPr/>
        </p:nvSpPr>
        <p:spPr bwMode="auto">
          <a:xfrm>
            <a:off x="8637495" y="1957612"/>
            <a:ext cx="349624" cy="349624"/>
          </a:xfrm>
          <a:prstGeom prst="star5">
            <a:avLst/>
          </a:prstGeom>
          <a:solidFill>
            <a:srgbClr val="0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403409" y="1358153"/>
            <a:ext cx="3442446" cy="887506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510985" y="1479176"/>
            <a:ext cx="3200399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ขยายเสียงชนิดโอที</a:t>
            </a:r>
            <a:r>
              <a:rPr lang="th-TH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แอล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kumimoji="0" lang="th-TH" sz="27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 bwMode="auto">
          <a:xfrm rot="16200000">
            <a:off x="1680876" y="3818966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 rot="16200000">
            <a:off x="3442535" y="3823449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 bwMode="auto">
          <a:xfrm rot="16200000">
            <a:off x="3926630" y="3818966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 bwMode="auto">
          <a:xfrm>
            <a:off x="1183341" y="2863719"/>
            <a:ext cx="6656293" cy="2501154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วงรี 17"/>
          <p:cNvSpPr/>
          <p:nvPr/>
        </p:nvSpPr>
        <p:spPr bwMode="auto">
          <a:xfrm>
            <a:off x="1909481" y="2984743"/>
            <a:ext cx="5204012" cy="2151529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วงจรเครื่องขยายเสียงชนิดโอที</a:t>
            </a:r>
            <a:r>
              <a:rPr lang="th-TH" sz="28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แอล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นี้ มีรูปแบบที่หลากหลายมาก </a:t>
            </a:r>
          </a:p>
          <a:p>
            <a:pPr algn="ctr"/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มีทั้งทรานซิสเตอร์มอ</a:t>
            </a:r>
            <a:r>
              <a:rPr lang="th-TH" sz="28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สเฟต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และไอซี </a:t>
            </a:r>
          </a:p>
        </p:txBody>
      </p:sp>
      <p:sp>
        <p:nvSpPr>
          <p:cNvPr id="11" name="เมฆ 10"/>
          <p:cNvSpPr/>
          <p:nvPr/>
        </p:nvSpPr>
        <p:spPr bwMode="auto">
          <a:xfrm rot="296169">
            <a:off x="5419027" y="5042429"/>
            <a:ext cx="1855785" cy="815789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th-TH" sz="280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เมฆ 18"/>
          <p:cNvSpPr/>
          <p:nvPr/>
        </p:nvSpPr>
        <p:spPr bwMode="auto">
          <a:xfrm rot="291842">
            <a:off x="1929605" y="5131790"/>
            <a:ext cx="1855785" cy="815789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th-TH" sz="280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3 ซ่อมเครื่องเสียง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5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80" y="2123522"/>
            <a:ext cx="5952620" cy="2955547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 bwMode="auto">
          <a:xfrm>
            <a:off x="959196" y="5482482"/>
            <a:ext cx="7243538" cy="44767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600" b="1" i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วงจรขยาย</a:t>
            </a:r>
            <a:r>
              <a:rPr lang="th-TH" sz="26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เพาเวอร์</a:t>
            </a:r>
            <a:r>
              <a:rPr lang="th-TH" sz="2600" b="1" i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แอมป์</a:t>
            </a:r>
            <a:r>
              <a:rPr lang="th-TH" sz="26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600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 </a:t>
            </a:r>
            <a:r>
              <a:rPr lang="th-TH" sz="26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วัตต์ใช้ทรานซิสเตอร์จัดการขยายชนิดโอที</a:t>
            </a:r>
            <a:r>
              <a:rPr lang="th-TH" sz="2600" b="1" i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แอล</a:t>
            </a:r>
            <a:r>
              <a:rPr lang="th-TH" sz="26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 bwMode="auto">
          <a:xfrm>
            <a:off x="860613" y="1522323"/>
            <a:ext cx="3720352" cy="470647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วงจรขยาย</a:t>
            </a: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โอที</a:t>
            </a:r>
            <a:r>
              <a:rPr lang="th-TH" sz="2600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แอล</a:t>
            </a: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ที่ใช้</a:t>
            </a:r>
            <a:r>
              <a:rPr lang="th-TH" sz="26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ทรานซิสเตอร์</a:t>
            </a:r>
            <a:endParaRPr kumimoji="0" lang="th-TH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3 ซ่อมเครื่องเสียง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26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 bwMode="auto">
          <a:xfrm>
            <a:off x="2460813" y="1213040"/>
            <a:ext cx="4329952" cy="470647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วงจรขยาย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โอที</a:t>
            </a:r>
            <a:r>
              <a:rPr lang="th-TH" sz="2800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แอล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ที่ใช้ไอซีเพาเวอร์</a:t>
            </a:r>
            <a:r>
              <a:rPr lang="th-TH" sz="2800" b="1" dirty="0" err="1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แอมป์</a:t>
            </a:r>
            <a:r>
              <a:rPr lang="th-TH" sz="28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kumimoji="0" lang="th-TH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8" y="2048436"/>
            <a:ext cx="7906422" cy="3347996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 bwMode="auto">
          <a:xfrm>
            <a:off x="1855695" y="5653605"/>
            <a:ext cx="5540187" cy="4216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600" b="1" i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วงจรขยาย</a:t>
            </a:r>
            <a:r>
              <a:rPr lang="th-TH" sz="26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โอที</a:t>
            </a:r>
            <a:r>
              <a:rPr lang="th-TH" sz="2600" b="1" i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แอล</a:t>
            </a:r>
            <a:r>
              <a:rPr lang="th-TH" sz="26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ที่ใช้ไอซีเพาเวอร์</a:t>
            </a:r>
            <a:r>
              <a:rPr lang="th-TH" sz="2600" b="1" i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แอมป์</a:t>
            </a:r>
            <a:r>
              <a:rPr lang="th-TH" sz="26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เบอร์ </a:t>
            </a:r>
            <a:r>
              <a:rPr lang="en-US" sz="26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TDA 1514 </a:t>
            </a:r>
            <a:endParaRPr lang="th-TH" sz="2600" b="1" i="1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3 ซ่อมเครื่องเสียง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18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2783538" y="1210235"/>
            <a:ext cx="3442446" cy="887506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2877667" y="1331258"/>
            <a:ext cx="3200399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ขยายเสียงชนิดโอซี</a:t>
            </a:r>
            <a:r>
              <a:rPr lang="th-TH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แอล</a:t>
            </a:r>
            <a:endParaRPr kumimoji="0" lang="th-TH" sz="27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147917" y="2218764"/>
            <a:ext cx="8821271" cy="4155142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 bwMode="auto">
          <a:xfrm>
            <a:off x="268941" y="2326341"/>
            <a:ext cx="8592671" cy="392654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5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เครื่อง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ขยายเสียงชนิดโอซี</a:t>
            </a:r>
            <a:r>
              <a:rPr lang="th-TH" sz="25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แอล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ถูกประยุกต์มาจากวงจรขยายเสียงชนิดโอที</a:t>
            </a:r>
            <a:r>
              <a:rPr lang="th-TH" sz="25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แอล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กล่าวคือ </a:t>
            </a:r>
            <a:r>
              <a:rPr lang="th-TH" sz="25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วงจรขยาย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เสียงโอทีแอ</a:t>
            </a:r>
            <a:r>
              <a:rPr lang="th-TH" sz="25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ลย่อม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มีตัวเก็บ</a:t>
            </a:r>
            <a:r>
              <a:rPr lang="th-TH" sz="25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ประจุอิ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เล็ก</a:t>
            </a:r>
            <a:r>
              <a:rPr lang="th-TH" sz="25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โตรไล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ติ</a:t>
            </a:r>
            <a:r>
              <a:rPr lang="th-TH" sz="25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กต่อ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อนุกรมกับลำโพง </a:t>
            </a:r>
            <a:r>
              <a:rPr lang="th-TH" sz="25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ซึ่งถ้าหากว่ามีความถี่ต่ำมาผ่านย่อมจะทำให้ค่าคาปาซิ</a:t>
            </a:r>
            <a:r>
              <a:rPr lang="th-TH" sz="25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ทีฟ</a:t>
            </a:r>
            <a:r>
              <a:rPr lang="th-TH" sz="25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รี</a:t>
            </a:r>
            <a:r>
              <a:rPr lang="th-TH" sz="25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แอ็กแตนซ์</a:t>
            </a:r>
            <a:r>
              <a:rPr lang="th-TH" sz="25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25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Xc</a:t>
            </a:r>
            <a:r>
              <a:rPr lang="en-US" sz="25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, Capacitive Reactance) </a:t>
            </a:r>
            <a:r>
              <a:rPr lang="th-TH" sz="25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ของตัวเก็บประจุมีค่าสูงขึ้นนั่นแสดงว่า วงจรขยายชนิดโอที</a:t>
            </a:r>
            <a:r>
              <a:rPr lang="th-TH" sz="25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แอล</a:t>
            </a:r>
            <a:r>
              <a:rPr lang="th-TH" sz="25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จะตอบสนองต่อความถี่ต่ำ (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เสียงทุ้ม) ได้ไม่ดีนัก จึงมีแนวคิดที่ว่าทำอย่างไรจึงจะให้ความถี่เสียง 20 </a:t>
            </a: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Hz – 20 kHz 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ผ่านเข้าไปที่เครื่องขยายเสียงให้สามารถตอบสนองต่อความถี่เสียงได้เป็นอย่างดีที่สุด นั่นคือ ต้องตัดตัวเก็บ</a:t>
            </a:r>
            <a:r>
              <a:rPr lang="th-TH" sz="25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ประจุ</a:t>
            </a:r>
          </a:p>
          <a:p>
            <a:pPr algn="thaiDist"/>
            <a:r>
              <a:rPr lang="th-TH" sz="25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คัป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ปลิงเอาต์พุตทิ้ง แล้วนำลำโพงมาต่อเข้ากับจุดกึ่งกลางวงจรขยายเสียงโดยตรง จึงเรียกวงจรขยายชุดนี้ว่า เอาต์พุต คาปาซิ</a:t>
            </a:r>
            <a:r>
              <a:rPr lang="th-TH" sz="25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เตอร์เลส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Output Capacitor Less</a:t>
            </a:r>
            <a:r>
              <a:rPr lang="en-US" sz="25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sz="25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คือ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เป็นวงจรขยายเสียงที่ไม่มีตัวเก็บประจุต่ออยู่ทางด้านเอาต์พุต</a:t>
            </a:r>
            <a:endParaRPr kumimoji="0" lang="th-TH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3 ซ่อมเครื่องเสียง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81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 bwMode="auto">
          <a:xfrm>
            <a:off x="470649" y="1253381"/>
            <a:ext cx="3886198" cy="470647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วงจรขยาย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โอซี</a:t>
            </a:r>
            <a:r>
              <a:rPr lang="th-TH" sz="2800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แอล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ที่ใช้ทรานซิสเตอร์</a:t>
            </a:r>
            <a:endParaRPr kumimoji="0" lang="th-TH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6" y="1823062"/>
            <a:ext cx="7691716" cy="3799892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 bwMode="auto">
          <a:xfrm>
            <a:off x="2763372" y="5721988"/>
            <a:ext cx="3590364" cy="4216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600" b="1" i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วงจรขยาย</a:t>
            </a:r>
            <a:r>
              <a:rPr lang="th-TH" sz="26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โอซี</a:t>
            </a:r>
            <a:r>
              <a:rPr lang="th-TH" sz="2600" b="1" i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แอล</a:t>
            </a:r>
            <a:r>
              <a:rPr lang="th-TH" sz="26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ที่ใช้ทรานซิสเตอร์</a:t>
            </a:r>
          </a:p>
        </p:txBody>
      </p:sp>
      <p:sp>
        <p:nvSpPr>
          <p:cNvPr id="6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3 ซ่อมเครื่องเสียง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83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5257800" y="5943600"/>
            <a:ext cx="38862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รูปห้าเหลี่ยม 5"/>
          <p:cNvSpPr/>
          <p:nvPr/>
        </p:nvSpPr>
        <p:spPr bwMode="auto">
          <a:xfrm rot="10800000">
            <a:off x="484094" y="2339789"/>
            <a:ext cx="7678270" cy="1075764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7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914401" y="2447365"/>
            <a:ext cx="1922929" cy="67235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6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th-TH" sz="6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</a:p>
        </p:txBody>
      </p:sp>
      <p:sp>
        <p:nvSpPr>
          <p:cNvPr id="8" name="เครื่องหมายบั้ง 7"/>
          <p:cNvSpPr/>
          <p:nvPr/>
        </p:nvSpPr>
        <p:spPr bwMode="auto">
          <a:xfrm rot="10800000">
            <a:off x="2998694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เครื่องหมายบั้ง 8"/>
          <p:cNvSpPr/>
          <p:nvPr/>
        </p:nvSpPr>
        <p:spPr bwMode="auto">
          <a:xfrm rot="10800000">
            <a:off x="3702423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618565" y="3711389"/>
            <a:ext cx="7543799" cy="753035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ซ่อมเครื่องรับวิทยุเทป</a:t>
            </a:r>
          </a:p>
        </p:txBody>
      </p:sp>
      <p:sp>
        <p:nvSpPr>
          <p:cNvPr id="11" name="เครื่องหมายบั้ง 10"/>
          <p:cNvSpPr/>
          <p:nvPr/>
        </p:nvSpPr>
        <p:spPr bwMode="auto">
          <a:xfrm rot="10800000">
            <a:off x="4439770" y="2339787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เครื่องหมายบั้ง 11"/>
          <p:cNvSpPr/>
          <p:nvPr/>
        </p:nvSpPr>
        <p:spPr bwMode="auto">
          <a:xfrm rot="10800000">
            <a:off x="5143499" y="2339787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เครื่องหมายบั้ง 12"/>
          <p:cNvSpPr/>
          <p:nvPr/>
        </p:nvSpPr>
        <p:spPr bwMode="auto">
          <a:xfrm rot="10800000">
            <a:off x="5876364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เครื่องหมายบั้ง 13"/>
          <p:cNvSpPr/>
          <p:nvPr/>
        </p:nvSpPr>
        <p:spPr bwMode="auto">
          <a:xfrm rot="10800000">
            <a:off x="6580093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430303" y="1264022"/>
            <a:ext cx="5123332" cy="887506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564773" y="1398493"/>
            <a:ext cx="4827498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บล็อกไดอะแกรม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เบื้องต้นของเครื่องรับวิทยุเทป</a:t>
            </a:r>
            <a:endParaRPr kumimoji="0" lang="th-TH" sz="27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2" y="2312893"/>
            <a:ext cx="7490015" cy="344244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 bwMode="auto">
          <a:xfrm>
            <a:off x="2649066" y="5916706"/>
            <a:ext cx="3966885" cy="4706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i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บล็อกไดอะแกรม</a:t>
            </a:r>
            <a:r>
              <a:rPr lang="th-TH" sz="28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ของเครื่องรับวิทยุเทป</a:t>
            </a:r>
            <a:endParaRPr lang="th-TH" sz="2600" b="1" i="1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4 ซ่อมเครื่องรับวิทยุเทป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13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806824" y="1896035"/>
            <a:ext cx="7584142" cy="3818965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1021975" y="2238934"/>
            <a:ext cx="7046259" cy="313316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endParaRPr lang="th-TH" sz="280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การ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ที่จะทำการตรวจซ่อมเครื่องรับวิทยุเทปให้ได้ผลสำเร็จนั้น จำเป็นต้องมีความเข้าใจเกี่ยวกับบล็อกไดอะแกรม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แหล่งกำเนิดเสียงอินพุตที่เข้ามานั้นประกอบด้วยสัญญาณวิทยุ </a:t>
            </a:r>
            <a:r>
              <a:rPr lang="en-US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AM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สัญญาณ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วิทยุ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FM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และจากระบบเทปคาสเซต สัญญาณทั้งหมดที่กล่าวมาจะถูกเลือกโดยสวิตช์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ฟังก์ชัน (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Switch Function) </a:t>
            </a:r>
            <a:endParaRPr kumimoji="0" lang="th-TH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4 ซ่อมเครื่องรับวิทยุเทป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28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 rotWithShape="1">
          <a:blip r:embed="rId2"/>
          <a:srcRect l="33476" t="18143" r="29602" b="23233"/>
          <a:stretch/>
        </p:blipFill>
        <p:spPr bwMode="auto">
          <a:xfrm>
            <a:off x="1241854" y="1053371"/>
            <a:ext cx="3437722" cy="3747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สี่เหลี่ยมผืนผ้า 2"/>
          <p:cNvSpPr/>
          <p:nvPr/>
        </p:nvSpPr>
        <p:spPr bwMode="auto">
          <a:xfrm>
            <a:off x="853888" y="5082988"/>
            <a:ext cx="7651376" cy="4975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i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28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วัดที่</a:t>
            </a:r>
            <a:r>
              <a:rPr lang="th-TH" sz="2800" b="1" i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เรียกว่ามัล</a:t>
            </a:r>
            <a:r>
              <a:rPr lang="th-TH" sz="28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ติมิเตอร์ใช้ตรวจสอบเครื่องว่าอยู่ในสภาพดีหรือชำรุด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1 การจัดการศูนย์บริการเครื่องใช้ไฟฟ้าอิเล็กทรอนิกส์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5392270" y="1250575"/>
            <a:ext cx="3039035" cy="887506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5513294" y="1385046"/>
            <a:ext cx="2756648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ซ่อมวิทยุเทปเบื้องต้น</a:t>
            </a:r>
            <a:endParaRPr kumimoji="0" lang="th-TH" sz="27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1290917" y="2299446"/>
            <a:ext cx="7140388" cy="893120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นำเครื่องรับวิทยุเทปธรรมดาที่ไม่ใช่วิทยุเทประบบดิจิตอลมาทำการตรวจซ่อม </a:t>
            </a:r>
            <a:endParaRPr lang="th-TH" sz="2600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ที่ต้องคำนึงถึง</a:t>
            </a:r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ดังนี้...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 bwMode="auto">
          <a:xfrm>
            <a:off x="2030505" y="3625679"/>
            <a:ext cx="5849471" cy="64545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วิเคราะห์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อาการเสียของเครื่องรับวิทยุเทปให้ได้ว่าเสียที่ภาคใด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 bwMode="auto">
          <a:xfrm>
            <a:off x="2030505" y="4552940"/>
            <a:ext cx="6078071" cy="140410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วิทยุ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เทปจะมีอาการเสียอย่างไรก็ตาม จงทำให้วงจรภาคจ่ายไฟกับวงจรขยายเสียงพร้อมลำโพงที่อยู่ในเครื่องรับวิทยุเทปนั้น สามารถที่จะใช้งานได้ก่อนเป็นอันดับแรก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เครื่องหมายบั้ง 6"/>
          <p:cNvSpPr/>
          <p:nvPr/>
        </p:nvSpPr>
        <p:spPr bwMode="auto">
          <a:xfrm>
            <a:off x="1008529" y="3625679"/>
            <a:ext cx="1021976" cy="645458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7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kumimoji="0" lang="th-TH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</a:p>
        </p:txBody>
      </p:sp>
      <p:sp>
        <p:nvSpPr>
          <p:cNvPr id="8" name="เครื่องหมายบั้ง 7"/>
          <p:cNvSpPr/>
          <p:nvPr/>
        </p:nvSpPr>
        <p:spPr bwMode="auto">
          <a:xfrm>
            <a:off x="1008529" y="4617954"/>
            <a:ext cx="1021976" cy="645458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7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kumimoji="0" lang="th-TH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</a:p>
        </p:txBody>
      </p:sp>
      <p:sp>
        <p:nvSpPr>
          <p:cNvPr id="9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4 ซ่อมเครื่องรับวิทยุเทป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67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เครื่องหมายบั้ง 1"/>
          <p:cNvSpPr/>
          <p:nvPr/>
        </p:nvSpPr>
        <p:spPr bwMode="auto">
          <a:xfrm>
            <a:off x="927847" y="2202513"/>
            <a:ext cx="1021976" cy="645458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7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kumimoji="0" lang="th-TH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1949823" y="2145918"/>
            <a:ext cx="6078071" cy="140410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การตรวจซ่อมภาคขยายเสียงในเครื่องรับวิทยุเทปมีวิธีง่าย ๆ คือ ให้เร่งโวลุ่มไว้ที่กึ่งกลางจากนั้นจ่ายไฟสู่ภาคขยายเสียง แล้วใช้สายมิเตอร์เพียงเส้นเดียวเขี่ยไปที่ขากลางของโวลุ่ม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เครื่องหมายบั้ง 3"/>
          <p:cNvSpPr/>
          <p:nvPr/>
        </p:nvSpPr>
        <p:spPr bwMode="auto">
          <a:xfrm>
            <a:off x="927847" y="3834090"/>
            <a:ext cx="1021976" cy="645458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7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kumimoji="0" lang="th-TH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 bwMode="auto">
          <a:xfrm>
            <a:off x="1949823" y="3777495"/>
            <a:ext cx="6078071" cy="140410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เปิดฝาครอบวิทยุเทปออกมา จะต้องทำความสะอาดโดยการปัดฝุ่น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ดังกล่าวจะทำให้ทราบ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จุดเสีย ซึ่ง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จะช่วยให้ประหยัดเวลาและความคิด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4 ซ่อมเครื่องรับวิทยุเทป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86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เครื่องหมายบั้ง 1"/>
          <p:cNvSpPr/>
          <p:nvPr/>
        </p:nvSpPr>
        <p:spPr bwMode="auto">
          <a:xfrm>
            <a:off x="753036" y="3370734"/>
            <a:ext cx="1021976" cy="645458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7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kumimoji="0" lang="th-TH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1775012" y="3370734"/>
            <a:ext cx="6293224" cy="275048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4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</a:t>
            </a: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เครื่องรับวิทยุ </a:t>
            </a:r>
            <a:r>
              <a:rPr lang="en-US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AM/FM </a:t>
            </a: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รับฟังได้เป็นปกติ พอมาเล่นระบบเทปคาสเซตผลปรากฏว่า ขณะที่เร่งโวลุ่มแรง ๆ พบว่าเสียงจากเทปมีเสียงยาน ในทำนองตรงกันข้ามหา</a:t>
            </a:r>
            <a:r>
              <a:rPr lang="th-TH" sz="24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กลดเสียง</a:t>
            </a: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ที่โวลุ่มลงมาก็จะรับฟังได้เป็นปกติ คือ ไม่มีเสียงยาน อาการอย่างนี้เราถือว่าโวลุ่มที่ทำหน้าที่เร่งและลดเสียงดีปกติ ส่วนที่มีเสียงยานนั้นอาจเกิดจากภาคจ่ายไฟที่จ่ายไฟฟ้าให้กับมอเตอร์ มีกระแสไฟฟ้าไม่เพียงพอต่อความต้องการของมอเตอร์ อีกกรณีหนึ่งคือ มอเตอร์เทปที่เป็นตัวเสีย 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เครื่องหมายบั้ง 5"/>
          <p:cNvSpPr/>
          <p:nvPr/>
        </p:nvSpPr>
        <p:spPr bwMode="auto">
          <a:xfrm>
            <a:off x="753035" y="1716745"/>
            <a:ext cx="1021976" cy="645458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7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kumimoji="0" lang="th-TH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 bwMode="auto">
          <a:xfrm>
            <a:off x="1775012" y="1660151"/>
            <a:ext cx="6293224" cy="143267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ขณะ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ทำการตรวจซ่อม ถ้ามีการเร่งและลดเสียงที่โวลุ่ม แล้วผลปรากฏว่ามีเสียงดังคราก ให้ทำการเปลี่ยนโวลุ่มและอย่าใช้สเปรย์ล้างคอน</a:t>
            </a:r>
            <a:r>
              <a:rPr lang="th-TH" sz="25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แท็คต์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ฉีดเข้าไปในตัวโวลุ่มเป็นอันขาด เพราะจะทำให้โวลุ่มใช้ได้ไม่นาน </a:t>
            </a:r>
            <a:endParaRPr kumimoji="0" lang="th-TH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4 ซ่อมเครื่องรับวิทยุเทป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30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เครื่องหมายบั้ง 1"/>
          <p:cNvSpPr/>
          <p:nvPr/>
        </p:nvSpPr>
        <p:spPr bwMode="auto">
          <a:xfrm>
            <a:off x="685800" y="1347512"/>
            <a:ext cx="1021976" cy="645458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7.</a:t>
            </a: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1707776" y="1347512"/>
            <a:ext cx="6293224" cy="275048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4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</a:t>
            </a: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ภาคขยายเสียงของวิทยุเทปมีปัญหา พบว่าส่วนใหญ่ไอซีจะเสีย </a:t>
            </a:r>
            <a:endParaRPr lang="th-TH" sz="2400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</a:t>
            </a: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โดยมากแล้ว วงจรขยายเสียงในเครื่องรับวิทยุเทปเป็นชนิดโอที</a:t>
            </a:r>
            <a:r>
              <a:rPr lang="th-TH" sz="24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แอล</a:t>
            </a: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วิธีการวัดแรงดันไฟฟ้าเซน</a:t>
            </a:r>
            <a:r>
              <a:rPr lang="th-TH" sz="24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เตอร์</a:t>
            </a: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ของวงจรขยายเสียงให้สังเกตตัวเก็บประจุ</a:t>
            </a:r>
            <a:r>
              <a:rPr lang="th-TH" sz="24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ชนิดอิ</a:t>
            </a: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เล็ก</a:t>
            </a:r>
            <a:r>
              <a:rPr lang="th-TH" sz="24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โตรไลติก</a:t>
            </a: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ที่ต่ออนุกรม</a:t>
            </a:r>
            <a:r>
              <a:rPr lang="th-TH" sz="24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กับลำโพง วิธีการ</a:t>
            </a: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ให้นำโวลต์มิเตอร์ไฟตรงวัดแรงดันไฟฟ้าที่ขั้วบวกของตัวเก็บประจุเทียบกับกราวด์ แล้วตรวจสอบดูว่าแรงดันไฟเซน</a:t>
            </a:r>
            <a:r>
              <a:rPr lang="th-TH" sz="24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เตอร์</a:t>
            </a: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ถูกต้องหรือไม่ หากแรงดันไฟเซน</a:t>
            </a:r>
            <a:r>
              <a:rPr lang="th-TH" sz="24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เตอร์</a:t>
            </a: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ไม่ได้เท่ากับครึ่งหนึ่งของแหล่งจ่ายแสดงว่าไอซีเสีย เป็นต้น 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เครื่องหมายบั้ง 3"/>
          <p:cNvSpPr/>
          <p:nvPr/>
        </p:nvSpPr>
        <p:spPr bwMode="auto">
          <a:xfrm>
            <a:off x="685800" y="4441462"/>
            <a:ext cx="1021976" cy="645458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7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kumimoji="0" lang="th-TH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 bwMode="auto">
          <a:xfrm>
            <a:off x="1707776" y="4441462"/>
            <a:ext cx="5567083" cy="173073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4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</a:t>
            </a: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วิทยุ </a:t>
            </a:r>
            <a:r>
              <a:rPr lang="en-US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AM </a:t>
            </a: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FM </a:t>
            </a: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มีเสียงซ่าหรือรับสถานีได้น้อย โดยทั่วไปพบว่าภาคด้านหน้าที่ติดกับสายอากาศเป็นตัว</a:t>
            </a:r>
            <a:r>
              <a:rPr lang="th-TH" sz="24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 และ</a:t>
            </a: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อุปกรณ์สำคัญคือในส่วนของวงจร</a:t>
            </a:r>
            <a:r>
              <a:rPr lang="th-TH" sz="24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จูน</a:t>
            </a: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หาคลื่นวิทยุอาจเกิดจากการลดค่าหรือเกิดความชื้นที่ตัววาริเอ</a:t>
            </a:r>
            <a:r>
              <a:rPr lang="th-TH" sz="24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เบิล</a:t>
            </a: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คอนเดนเซอร์ 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4 ซ่อมเครื่องรับวิทยุเทป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65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5257800" y="5943600"/>
            <a:ext cx="38862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รูปห้าเหลี่ยม 5"/>
          <p:cNvSpPr/>
          <p:nvPr/>
        </p:nvSpPr>
        <p:spPr bwMode="auto">
          <a:xfrm rot="10800000">
            <a:off x="484094" y="2339789"/>
            <a:ext cx="7651376" cy="1075764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7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914401" y="2447365"/>
            <a:ext cx="1922929" cy="67235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6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5</a:t>
            </a:r>
            <a:endParaRPr lang="th-TH" sz="660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เครื่องหมายบั้ง 7"/>
          <p:cNvSpPr/>
          <p:nvPr/>
        </p:nvSpPr>
        <p:spPr bwMode="auto">
          <a:xfrm rot="10800000">
            <a:off x="2998694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เครื่องหมายบั้ง 8"/>
          <p:cNvSpPr/>
          <p:nvPr/>
        </p:nvSpPr>
        <p:spPr bwMode="auto">
          <a:xfrm rot="10800000">
            <a:off x="3702423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618565" y="3711389"/>
            <a:ext cx="7516905" cy="753035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ซ่อมเครื่องรับโทรทัศน์</a:t>
            </a:r>
          </a:p>
        </p:txBody>
      </p:sp>
      <p:sp>
        <p:nvSpPr>
          <p:cNvPr id="11" name="เครื่องหมายบั้ง 10"/>
          <p:cNvSpPr/>
          <p:nvPr/>
        </p:nvSpPr>
        <p:spPr bwMode="auto">
          <a:xfrm rot="10800000">
            <a:off x="4426323" y="2339787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เครื่องหมายบั้ง 11"/>
          <p:cNvSpPr/>
          <p:nvPr/>
        </p:nvSpPr>
        <p:spPr bwMode="auto">
          <a:xfrm rot="10800000">
            <a:off x="5130052" y="2339787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เครื่องหมายบั้ง 12"/>
          <p:cNvSpPr/>
          <p:nvPr/>
        </p:nvSpPr>
        <p:spPr bwMode="auto">
          <a:xfrm rot="10800000">
            <a:off x="5849470" y="2339786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เครื่องหมายบั้ง 13"/>
          <p:cNvSpPr/>
          <p:nvPr/>
        </p:nvSpPr>
        <p:spPr bwMode="auto">
          <a:xfrm rot="10800000">
            <a:off x="6553199" y="2339786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699246" y="1210234"/>
            <a:ext cx="3039035" cy="887506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820270" y="1344705"/>
            <a:ext cx="2756648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th-TH" sz="2700" b="1" i="0" u="none" strike="noStrike" cap="none" normalizeH="0" baseline="0" dirty="0" smtClean="0">
                <a:ln>
                  <a:noFill/>
                </a:ln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การซ่อมโทรทัศน์เบื้องต้น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 bwMode="auto">
          <a:xfrm>
            <a:off x="820270" y="2232211"/>
            <a:ext cx="7436223" cy="96818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เนื่องจาก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เครื่องรับโทรทัศน์ใช้แรงดันไฟฟ้าสูงมาก การซ่อมต้องกระทำ</a:t>
            </a:r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</a:t>
            </a:r>
          </a:p>
          <a:p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ความระมัดระวังเป็น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พิเศษ มิเช่นนั้นอาจโดนไฟดูดถึงขั้นเสียชีวิตได้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 bwMode="auto">
          <a:xfrm>
            <a:off x="820270" y="3307979"/>
            <a:ext cx="7436223" cy="96818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อุปกรณ์และเครื่องมือในการซ่อมที่จำเป็นต้องมีก็คือ </a:t>
            </a:r>
            <a:r>
              <a:rPr lang="th-TH" sz="26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ออสซิสโลสโคป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มิเตอร์ </a:t>
            </a:r>
            <a:endParaRPr lang="th-TH" sz="2600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ไข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ควงหัวแร้ง ที่ดูดตะกั่ว คีมตัดและคีมจับ เป็นต้น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 bwMode="auto">
          <a:xfrm>
            <a:off x="820270" y="5469035"/>
            <a:ext cx="7436223" cy="96818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การซ่อมเครื่องรับโทรทัศน์แต่ละเครื่องไม่ควรใช้เวลานาน อย่างน้อยไม่ควรเกิน </a:t>
            </a:r>
            <a:endParaRPr lang="th-TH" sz="2600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ชั่วโมงต่อการซ่อมเครื่องรับโทรทัศน์ 1 เครื่อง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 bwMode="auto">
          <a:xfrm>
            <a:off x="820270" y="4383747"/>
            <a:ext cx="7436223" cy="96818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หนังสือคู่มือวงจรของทีวีแต่ละรุ่นแต่ละยี่ห้อควรมีเก็บเอาไว้เพื่อเป็น</a:t>
            </a:r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</a:t>
            </a:r>
          </a:p>
          <a:p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การไล่ทิศทางกระแสไฟฟ้าและสัญญาณของวงจรเครื่องรับ</a:t>
            </a:r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โทรทัศน์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5 ซ่อมเครื่องรับโทรทัศน์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69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 bwMode="auto">
          <a:xfrm>
            <a:off x="941290" y="1619251"/>
            <a:ext cx="7436223" cy="210447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ในเรื่องที่เกี่ยวข้องกับอุปกรณ์อิเล็กทรอนิกส์จำเป็นต้องรู้ลึก รู้รายละเอียดให้มากที่สุดเพราะอุปกรณ์ดังกล่าวทำงานเกี่ยวข้องกับความถี่สูง เวลาทดสอบการทำงานของอุปกรณ์ดังกล่าวจะต้องทดสอบกับแรงดันไฟฟ้าในวงจร และก็จะไม่นิยมถอดอุปกรณ์ออกมาวัดด้วยโอห์มมิเตอร์ทีละตัว เพราะโอห์มมิเตอร์ไม่สามารถทดสอบอุปกรณ์อิเล็กทรอนิกส์ในความถี่สูงได้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 bwMode="auto">
          <a:xfrm>
            <a:off x="941289" y="3805527"/>
            <a:ext cx="7436223" cy="174362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หากสมมติว่าเปิดฝาหลังเครื่องรับโทรทัศน์ออกมาพบว่าซี</a:t>
            </a:r>
            <a:r>
              <a:rPr lang="th-TH" sz="26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เนอร์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ไดโอดเกิดรอยไหม้</a:t>
            </a:r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 และ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ก็ไม่ทราบว่าซี</a:t>
            </a:r>
            <a:r>
              <a:rPr lang="th-TH" sz="26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เนอร์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ไดโอดดังกล่าวนี้เบอร์อะไร ใช้ไฟฟ้าแรงดันไฟฟ้าเท่าไร วิธีง่าย ๆ ที่จะบอกได้ว่าซี</a:t>
            </a:r>
            <a:r>
              <a:rPr lang="th-TH" sz="26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เนอร์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นั้นใช้แรงดันไฟฟ้ากี่โวลต์ นั่นคือ ให้สังเกตจากตัวเก็บประจุ</a:t>
            </a:r>
            <a:r>
              <a:rPr lang="th-TH" sz="26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ชนิดอิ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เล็ก</a:t>
            </a:r>
            <a:r>
              <a:rPr lang="th-TH" sz="26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โตรไลติก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</a:t>
            </a:r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สำรองแรงดันไฟฟ้า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ให้กับซี</a:t>
            </a:r>
            <a:r>
              <a:rPr lang="th-TH" sz="26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เนอร์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5 ซ่อมเครื่องรับโทรทัศน์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91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 bwMode="auto">
          <a:xfrm>
            <a:off x="833713" y="2563913"/>
            <a:ext cx="7436223" cy="9726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ตำแหน่งขาอุปกรณ์ที่จะต้องเปลี่ยนลงไปในเครื่องนั้นต้องตรวจสอบให้ดีอย่าให้ผิดพลาดเป็นอันขาด มิเช่นนั้น อาจส่งผลให้อุปกรณ์ในภาคอื่น ๆ เสียหายตามมาได้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 bwMode="auto">
          <a:xfrm>
            <a:off x="833712" y="3697949"/>
            <a:ext cx="7436223" cy="9726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เมื่อรับเครื่องรับโทรทัศน์มาแล้ว สิ่งแรกที่ต้องทำก็คือ ยังไม่ต้องเสียบปลั๊กเครื่องรับโทรทัศน์เข้ากับแรงดันไฟฟ้า 220 </a:t>
            </a:r>
            <a:r>
              <a:rPr lang="en-US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AC</a:t>
            </a:r>
            <a:r>
              <a:rPr lang="en-US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 bwMode="auto">
          <a:xfrm>
            <a:off x="833712" y="4858879"/>
            <a:ext cx="7436223" cy="140745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หากเครื่องรับโทรทัศน์มีรีโมต คอนโทรล (</a:t>
            </a:r>
            <a:r>
              <a:rPr lang="en-US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Remote Control)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ก็ควรที่จะนำรีโมตจากเจ้าของเครื่องมาด้วย เพราะเครื่องรับโทรทัศน์ที่เสียอาจเกิดจากการกดปุ่มรีโมตคอนโทรลแล้วผิดพลาด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 bwMode="auto">
          <a:xfrm>
            <a:off x="833712" y="1094822"/>
            <a:ext cx="7436223" cy="13480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เมื่อเครื่องรับโทรทัศน์ถูกใช้ในระยะเวลาที่ยาวนาน เราพบว่ารอยบัดกรีอาจหลุดหลวมหรือร่อนได้ง่าย ลาย</a:t>
            </a:r>
            <a:r>
              <a:rPr lang="th-TH" sz="26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ปรินท์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อาจเกิดการแตกหัก สิ่งเหล่านี้จะต้องดูและสำรวจให้ถ้วนถี่ ถ้าจะให้ดีควรมีแว่นขยายไว้ด้วย เพื่อจะได้พบจุดหรือตัวเสียได้ง่าย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5 ซ่อมเครื่องรับโทรทัศน์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06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3778623" y="1277469"/>
            <a:ext cx="3738283" cy="887506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3899646" y="1411940"/>
            <a:ext cx="3469341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th-TH" sz="2700" b="1" i="0" u="none" strike="noStrike" cap="none" normalizeH="0" baseline="0" dirty="0" smtClean="0">
                <a:ln>
                  <a:noFill/>
                </a:ln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อาการเสียของเครื่องรับโทรทัศน์</a:t>
            </a: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1210235" y="2299446"/>
            <a:ext cx="6817658" cy="900953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26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ภาพ</a:t>
            </a: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ดูได้เป็นปกติแต่ว่าไม่มีเสียง </a:t>
            </a:r>
            <a:endParaRPr lang="th-TH" sz="2600" b="1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สาเหตุ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เกิดจากลำโพงขาด โวลุ่มเร่ง - ลดเสียงขาด ไอซีขยายกำลังเสีย เป็นต้น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1210235" y="3267635"/>
            <a:ext cx="4208930" cy="900953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ภาพเป็นปกติแต่ว่าเสียงดังเบาและแตกบี้ </a:t>
            </a:r>
            <a:endParaRPr lang="th-TH" sz="2600" b="1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สาเหตุ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เกิดจากกระป๋อง </a:t>
            </a:r>
            <a:r>
              <a:rPr lang="en-US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SIF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1210234" y="4235824"/>
            <a:ext cx="4504765" cy="900953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ภาพเป็นเส้นเดียวกลางจอทางแนวนอน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สาเหตุเกิดจากไม่มีสัญญาณแนวตั้งความถี่ 50 </a:t>
            </a:r>
            <a:r>
              <a:rPr lang="en-US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Hz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1210234" y="5271249"/>
            <a:ext cx="6669743" cy="900953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ไม่มีภาพและเสียง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อาการเสียเช่นนี้เป็นอาการพบมากที่สุด ซึ่งโดยทั่วไปจะเสียที่ภาคจ่ายไฟฟ้า</a:t>
            </a:r>
            <a:r>
              <a:rPr lang="th-TH" sz="26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และฮ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อริซอน</a:t>
            </a:r>
            <a:r>
              <a:rPr lang="th-TH" sz="26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แทล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5 ซ่อมเครื่องรับโทรทัศน์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40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968187" y="1210239"/>
            <a:ext cx="7221072" cy="121023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ไม่มีภาพ มีแต่เม็ดซ่าเต็มไปหมด </a:t>
            </a:r>
            <a:endParaRPr lang="th-TH" sz="2600" b="1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ว่าวงจร</a:t>
            </a:r>
            <a:r>
              <a:rPr lang="th-TH" sz="26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จูนเนอร์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 อาจเป็นไปได้ว่าไม่มีแรงดันไฟฟ้าจ่ายให้กับภาค</a:t>
            </a:r>
            <a:r>
              <a:rPr lang="th-TH" sz="26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จูนเนอร์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หรืออาจเป็นไปได้ว่าวงจรขยายไอเอฟเสีย เป็นต้น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 bwMode="auto">
          <a:xfrm>
            <a:off x="968187" y="2492192"/>
            <a:ext cx="7221072" cy="162260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</a:t>
            </a:r>
            <a:r>
              <a:rPr lang="th-TH" sz="26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หน้าจอ</a:t>
            </a: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มีสีแปลก ๆ ไม่เป็นธรรมชาต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 </a:t>
            </a:r>
            <a:endParaRPr lang="th-TH" sz="2600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ว่าวงจรขยายสีแดง (</a:t>
            </a:r>
            <a:r>
              <a:rPr lang="en-US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Red, R)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เขียว (</a:t>
            </a:r>
            <a:r>
              <a:rPr lang="en-US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Green, G)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และน้ำเงิน (</a:t>
            </a:r>
            <a:r>
              <a:rPr lang="en-US" sz="26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BIue</a:t>
            </a:r>
            <a:r>
              <a:rPr lang="en-US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 B)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มีปัญหาก็คือ ทรานซิสเตอร์ทั้ง 3 ตัว บริเวณใกล้กับคอหลอดภาพ เป็นเหตุที่ทำให้เสีย </a:t>
            </a:r>
            <a:endParaRPr lang="th-TH" sz="2600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ตรวจซ่อมคือ เช็คไบแอสทรานซิสเตอร์ทั้ง 3 ตัว ดังกล่าว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968187" y="4186521"/>
            <a:ext cx="7221072" cy="121023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ภาพไม่นิ่งเลื่อนไปมา</a:t>
            </a:r>
            <a:r>
              <a:rPr lang="th-TH" sz="2600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คือล็</a:t>
            </a:r>
            <a:r>
              <a:rPr lang="th-TH" sz="26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อกภาพไว้ไม่ได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้ </a:t>
            </a:r>
            <a:endParaRPr lang="th-TH" sz="2600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ว่า แผงกดปุ่มที่หน้าเครื่องเสียวงจรขยายไอเอฟกระป๋องไอเอฟและไอซีไมโครคอมพิวเตอร์ที่ควบคุมระบบเป็นตัวที่มีปัญหา เป็นต้น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968187" y="5468474"/>
            <a:ext cx="7221072" cy="838197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</a:t>
            </a:r>
            <a:r>
              <a:rPr lang="th-TH" sz="26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ภาพหยาบเกินไปไม่ละเอียดเท่าที่ควร </a:t>
            </a:r>
          </a:p>
          <a:p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</a:t>
            </a:r>
            <a:r>
              <a:rPr lang="th-TH" sz="2600" dirty="0" err="1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ว่าจูนเนอร์</a:t>
            </a:r>
            <a:r>
              <a:rPr lang="th-TH" sz="2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วงจรขยายไอเอฟ และวงจรขยายสัญญาณภาพมีปัญหา เป็นต้น 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5 ซ่อมเครื่องรับโทรทัศน์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40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336177" y="1223682"/>
            <a:ext cx="4894729" cy="1237130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551330" y="1532964"/>
            <a:ext cx="4477870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ห้องซ่อมเพื่องานบริการเครื่องใช้ไฟฟ้า</a:t>
            </a:r>
            <a:endParaRPr kumimoji="0" lang="th-TH" sz="32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685800" y="2770094"/>
            <a:ext cx="3765177" cy="497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สรุปลักษณะของห้องซ่อมได้ดังนี้ </a:t>
            </a:r>
            <a:endParaRPr kumimoji="0" lang="th-TH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0" y="3671047"/>
            <a:ext cx="9144000" cy="134471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 bwMode="auto">
          <a:xfrm>
            <a:off x="2277034" y="3805518"/>
            <a:ext cx="0" cy="305248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ตัวเชื่อมต่อตรง 16"/>
          <p:cNvCxnSpPr/>
          <p:nvPr/>
        </p:nvCxnSpPr>
        <p:spPr bwMode="auto">
          <a:xfrm>
            <a:off x="4495800" y="3805518"/>
            <a:ext cx="0" cy="305248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ตัวเชื่อมต่อตรง 17"/>
          <p:cNvCxnSpPr/>
          <p:nvPr/>
        </p:nvCxnSpPr>
        <p:spPr bwMode="auto">
          <a:xfrm>
            <a:off x="6647330" y="3805518"/>
            <a:ext cx="0" cy="305248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สี่เหลี่ยมผืนผ้ามุมมน 7"/>
          <p:cNvSpPr/>
          <p:nvPr/>
        </p:nvSpPr>
        <p:spPr bwMode="auto">
          <a:xfrm>
            <a:off x="484095" y="4061013"/>
            <a:ext cx="2380129" cy="84716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ห้องซ่อมควรมีพื้นที่อย่างน้อย 2 ตารางเมตร 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 bwMode="auto">
          <a:xfrm>
            <a:off x="484095" y="5123331"/>
            <a:ext cx="2380129" cy="138504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 bwMode="auto">
          <a:xfrm>
            <a:off x="6104962" y="5123331"/>
            <a:ext cx="2380129" cy="86733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ต้องมีพัดลมระบายอากาศให้กับห้องซ่อม 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 bwMode="auto">
          <a:xfrm>
            <a:off x="6104962" y="4057652"/>
            <a:ext cx="2359959" cy="86733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การสำรองอะไหล่ควรเก็บไว้ในตู้อย่างดี 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 bwMode="auto">
          <a:xfrm>
            <a:off x="3452531" y="4477870"/>
            <a:ext cx="2359959" cy="137608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สำหรับชั้นวางเครื่องที่นำมาให้ซ่อมจะต้องทนและรับน้ำหนักให้ได้ 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04265" y="5177119"/>
            <a:ext cx="2339787" cy="137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FF0000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2. </a:t>
            </a:r>
            <a:r>
              <a:rPr lang="th-TH" sz="2600" dirty="0">
                <a:solidFill>
                  <a:srgbClr val="221E1F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โต๊ะซ่อมควรจะเป็นโต๊ะไม้ ซึ่งรอบ ๆ โต๊ะควรติดปลั๊กไฟฟ้า</a:t>
            </a:r>
            <a:r>
              <a:rPr lang="en-US" sz="2600" dirty="0">
                <a:solidFill>
                  <a:srgbClr val="221E1F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200 V</a:t>
            </a:r>
            <a:r>
              <a:rPr lang="en-US" sz="1400" dirty="0">
                <a:solidFill>
                  <a:srgbClr val="221E1F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AC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15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1 การจัดการศูนย์บริการเครื่องใช้ไฟฟ้าอิเล็กทรอนิกส์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10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5257800" y="5943600"/>
            <a:ext cx="38862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รูปห้าเหลี่ยม 5"/>
          <p:cNvSpPr/>
          <p:nvPr/>
        </p:nvSpPr>
        <p:spPr bwMode="auto">
          <a:xfrm rot="10800000">
            <a:off x="484094" y="2339789"/>
            <a:ext cx="7637929" cy="1075764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7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914401" y="2447365"/>
            <a:ext cx="1922929" cy="67235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6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6</a:t>
            </a:r>
            <a:endParaRPr lang="th-TH" sz="660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เครื่องหมายบั้ง 7"/>
          <p:cNvSpPr/>
          <p:nvPr/>
        </p:nvSpPr>
        <p:spPr bwMode="auto">
          <a:xfrm rot="10800000">
            <a:off x="2998694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เครื่องหมายบั้ง 8"/>
          <p:cNvSpPr/>
          <p:nvPr/>
        </p:nvSpPr>
        <p:spPr bwMode="auto">
          <a:xfrm rot="10800000">
            <a:off x="3702423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618565" y="3711389"/>
            <a:ext cx="7503458" cy="753035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ซ่อมเครื่องส่งรีโมต</a:t>
            </a:r>
            <a:r>
              <a:rPr kumimoji="0" lang="th-TH" sz="4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คอนโทรล</a:t>
            </a:r>
            <a:endParaRPr kumimoji="0" lang="th-TH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เครื่องหมายบั้ง 10"/>
          <p:cNvSpPr/>
          <p:nvPr/>
        </p:nvSpPr>
        <p:spPr bwMode="auto">
          <a:xfrm rot="10800000">
            <a:off x="4419599" y="2339789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เครื่องหมายบั้ง 11"/>
          <p:cNvSpPr/>
          <p:nvPr/>
        </p:nvSpPr>
        <p:spPr bwMode="auto">
          <a:xfrm rot="10800000">
            <a:off x="5123328" y="2339789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เครื่องหมายบั้ง 12"/>
          <p:cNvSpPr/>
          <p:nvPr/>
        </p:nvSpPr>
        <p:spPr bwMode="auto">
          <a:xfrm rot="10800000">
            <a:off x="5836023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เครื่องหมายบั้ง 13"/>
          <p:cNvSpPr/>
          <p:nvPr/>
        </p:nvSpPr>
        <p:spPr bwMode="auto">
          <a:xfrm rot="10800000">
            <a:off x="6539752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1479176" y="1385046"/>
            <a:ext cx="3738283" cy="887506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1600199" y="1519517"/>
            <a:ext cx="3469341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th-TH" sz="2700" b="1" i="0" u="none" strike="noStrike" cap="none" normalizeH="0" baseline="0" dirty="0" smtClean="0">
                <a:ln>
                  <a:noFill/>
                </a:ln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ซ่อมเครื่องส่งรีโมต คอนโทรล</a:t>
            </a: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833718" y="2407023"/>
            <a:ext cx="7584142" cy="38189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 bwMode="auto">
          <a:xfrm>
            <a:off x="1566582" y="2709581"/>
            <a:ext cx="6118413" cy="321384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รีโมต 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คอนโทรล (</a:t>
            </a:r>
            <a:r>
              <a:rPr lang="en-US" sz="28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Remote Control</a:t>
            </a:r>
            <a:r>
              <a:rPr lang="en-US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endParaRPr lang="th-TH" sz="2800" b="1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ที่สามารถ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ควบคุมระบบในระยะที่ไกล ๆ ได้ รีโมตดังกล่าวนี้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นำไปใช้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กับเครื่องใช้ไฟฟ้าอิเล็กทรอนิกส์ ได้แก่ </a:t>
            </a:r>
            <a:r>
              <a:rPr lang="th-TH" sz="28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แอร์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โทรทัศน์ วิทยุดิจิตอล เครื่องเล่น คอมแพคดิสก์ต่าง ๆ เช่น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CD, VCD, DVD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เป็นต้น นั่นหมายความว่า หากเครื่องส่ง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รีโมต คอนโทรลเสีย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ขึ้นมา แสดงว่าการควบคุมระบบให้กับอุปกรณ์เครื่องใช้ไฟฟ้าอิเล็กทรอนิกส์ก็จะหยุดลง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th-TH" sz="2000" b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ซ่อมเครื่องรีโมต คอนโทรล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48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4308" y="-915855"/>
            <a:ext cx="4364468" cy="8332472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 bwMode="auto">
          <a:xfrm>
            <a:off x="1913851" y="5607424"/>
            <a:ext cx="5365381" cy="4706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500" b="1" i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</a:t>
            </a:r>
            <a:r>
              <a:rPr lang="th-TH" sz="25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เครื่องส่งรีโมต คอนโทรลของเครื่องรับวิทยุเทปดิจิตอล</a:t>
            </a:r>
          </a:p>
        </p:txBody>
      </p:sp>
      <p:sp>
        <p:nvSpPr>
          <p:cNvPr id="4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th-TH" sz="2000" b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ซ่อมเครื่องรีโมต คอนโทรล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79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2460816" y="1035424"/>
            <a:ext cx="3926541" cy="887506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2649074" y="1169894"/>
            <a:ext cx="3550025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ซ่อม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วงจรเครื่องส่งรีโมต คอนโทรล</a:t>
            </a:r>
            <a:endParaRPr kumimoji="0" lang="th-TH" sz="27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228598" y="2120157"/>
            <a:ext cx="8592673" cy="83819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5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5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สำรวจ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ขั้วแบตเตอรี่ว่า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ชำรุด 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แตกหักหรือเกิดเป็นสนิมหรือไม่ จากนั้นจึงเปลี่ยนแบตเตอรี่ใหม่ ให้กับเครื่องส่งรีโมต คอนโทรล เพราะถ้าหากว่ากระแสไฟฟ้าจากแบตเตอรี่มีน้อยระบบจะไม่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 </a:t>
            </a:r>
            <a:endParaRPr kumimoji="0" lang="th-TH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228598" y="3074900"/>
            <a:ext cx="8592673" cy="83819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5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5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สำรวจ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แผ่นปริ</a:t>
            </a:r>
            <a:r>
              <a:rPr lang="th-TH" sz="25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นท์ข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องเครื่องส่งรีโมตว่าเกิดการแตกหักหรือไม่ เพราะในความเป็นจริงแล้ว รีโมต คอนโทรลสามารถพกพาไปไหนก็ได้ ซึ่งบางทีอาจหล่นแตก 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เครื่องส่งไม่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 </a:t>
            </a:r>
            <a:endParaRPr kumimoji="0" lang="th-TH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228597" y="4038613"/>
            <a:ext cx="8592673" cy="83819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5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5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5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ชอร์ต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ขา 4 ของไอซีเข้ากับขา 10 ของตัวมันเอง จากนั้นจ่ายไฟ 3 </a:t>
            </a:r>
            <a:r>
              <a:rPr lang="en-US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 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เข้ามาที่ระบบใช้ ดีซีโวลต์มิเตอร์วัดแรงดันไฟตรงที่ขา 15 ของไอซีเทียบกับกราวด์ ปกติจะมีแรงดันไฟฟ้า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ต่ำกว่า 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en-US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 </a:t>
            </a:r>
            <a:endParaRPr kumimoji="0" lang="th-TH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 bwMode="auto">
          <a:xfrm flipH="1">
            <a:off x="605118" y="4894759"/>
            <a:ext cx="13447" cy="138501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ตัวเชื่อมต่อตรง 12"/>
          <p:cNvCxnSpPr/>
          <p:nvPr/>
        </p:nvCxnSpPr>
        <p:spPr bwMode="auto">
          <a:xfrm flipH="1" flipV="1">
            <a:off x="611841" y="5411278"/>
            <a:ext cx="1472453" cy="67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ตัวเชื่อมต่อตรง 15"/>
          <p:cNvCxnSpPr/>
          <p:nvPr/>
        </p:nvCxnSpPr>
        <p:spPr bwMode="auto">
          <a:xfrm flipH="1" flipV="1">
            <a:off x="605118" y="6261245"/>
            <a:ext cx="1472453" cy="67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สี่เหลี่ยมผืนผ้า 6"/>
          <p:cNvSpPr/>
          <p:nvPr/>
        </p:nvSpPr>
        <p:spPr bwMode="auto">
          <a:xfrm>
            <a:off x="1680882" y="5002326"/>
            <a:ext cx="4706475" cy="81684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5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3.1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วัดแรงดันไฟฟ้าได้ 3 </a:t>
            </a:r>
            <a:r>
              <a:rPr lang="en-US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 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แสดงว่าไอซีไม่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 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หมายความว่า ตัวเสียคือ เซรา</a:t>
            </a:r>
            <a:r>
              <a:rPr lang="th-TH" sz="25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มิก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ฟิลเตอร์ </a:t>
            </a:r>
            <a:r>
              <a:rPr lang="en-US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CF 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ไอซี </a:t>
            </a:r>
            <a:endParaRPr kumimoji="0" lang="th-TH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 bwMode="auto">
          <a:xfrm>
            <a:off x="1680881" y="5925698"/>
            <a:ext cx="4827495" cy="744043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5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3.2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วัดแรงดันไฟฟ้าได้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ต่ำกว่า 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en-US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 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แสดงว่าไอซี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 หมายความว่า </a:t>
            </a:r>
            <a:r>
              <a:rPr lang="en-US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Q1, Q2 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IR LED 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เป็นตัวเสีย </a:t>
            </a:r>
            <a:endParaRPr kumimoji="0" lang="th-TH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th-TH" sz="2000" b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ซ่อมเครื่องรีโมต คอนโทรล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11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389969" y="1277471"/>
            <a:ext cx="4087902" cy="887506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551333" y="1398494"/>
            <a:ext cx="3738283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ทดสอบเครื่องส่งรีโมต คอนโทรล</a:t>
            </a:r>
            <a:endParaRPr kumimoji="0" lang="th-TH" sz="27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645463" y="2595283"/>
            <a:ext cx="3644153" cy="3482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4817413" y="2595283"/>
            <a:ext cx="3644153" cy="3482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 bwMode="auto">
          <a:xfrm>
            <a:off x="1569950" y="2894479"/>
            <a:ext cx="6041085" cy="288439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หลังจาก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ที่มีการซ่อมเครื่องส่งรีโมตเสร็จสิ้นแล้ว </a:t>
            </a:r>
            <a:endParaRPr lang="th-TH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ต่อมาต้องมีการทดสอบเครื่องส่งว่า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สามารถที่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จะใช้งาน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ได้หรือไม่ โดย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ถ้าหากว่ามีการใส่แบตเตอรี่ที่เครื่องส่ง แล้ว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นำเครื่องส่ง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ดังกล่าวยิงเข้าไปที่วงจรทดสอบเครื่องส่งรีโมต แล้วปรากฏว่าหลอด </a:t>
            </a:r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LED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ติด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สว่างได้ นั่นหมายความว่า เครื่องส่งรีโมตที่ซ่อมเสร็จแล้วนี้สามารถใช้งานได้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th-TH" sz="2000" b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ซ่อมเครื่องรีโมต คอนโทรล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14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05" y="1097908"/>
            <a:ext cx="5976054" cy="4211876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 bwMode="auto">
          <a:xfrm>
            <a:off x="1567747" y="5795683"/>
            <a:ext cx="6037733" cy="4706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5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5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ก) </a:t>
            </a:r>
            <a:r>
              <a:rPr lang="th-TH" sz="25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วงจรทดสอบเครื่องส่งรีโมต คอนโทรลที่ใช้</a:t>
            </a:r>
            <a:r>
              <a:rPr lang="th-TH" sz="2500" b="1" i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โฟโต</a:t>
            </a:r>
            <a:r>
              <a:rPr lang="th-TH" sz="25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ทรานซิสเตอร</a:t>
            </a:r>
            <a:r>
              <a:rPr lang="th-TH" sz="25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์ </a:t>
            </a:r>
            <a:endParaRPr lang="th-TH" sz="2500" b="1" i="1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th-TH" sz="2000" b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ซ่อมเครื่องรีโมต คอนโทรล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52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41" y="1245824"/>
            <a:ext cx="7210583" cy="378337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 bwMode="auto">
          <a:xfrm>
            <a:off x="1757305" y="5204013"/>
            <a:ext cx="5518853" cy="4706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5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5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ข) </a:t>
            </a:r>
            <a:r>
              <a:rPr lang="th-TH" sz="25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วงจรทดสอบเครื่องส่งรีโมต คอนโทรลที่ใช้ตัวรับรีโมต </a:t>
            </a:r>
            <a:r>
              <a:rPr lang="en-US" sz="25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RX </a:t>
            </a:r>
            <a:endParaRPr lang="th-TH" sz="2500" b="1" i="1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2423583" y="5849474"/>
            <a:ext cx="4186295" cy="4706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500" b="1" i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</a:t>
            </a:r>
            <a:r>
              <a:rPr lang="th-TH" sz="25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ทดสอบเครื่องส่งรีโมต คอนโทรลทุกยี่ห้อ </a:t>
            </a:r>
          </a:p>
        </p:txBody>
      </p:sp>
      <p:sp>
        <p:nvSpPr>
          <p:cNvPr id="5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th-TH" sz="2000" b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ซ่อมเครื่องรีโมต คอนโทรล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3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5257800" y="5943600"/>
            <a:ext cx="38862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รูปห้าเหลี่ยม 5"/>
          <p:cNvSpPr/>
          <p:nvPr/>
        </p:nvSpPr>
        <p:spPr bwMode="auto">
          <a:xfrm rot="10800000">
            <a:off x="484094" y="2339789"/>
            <a:ext cx="7664823" cy="1075764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7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914401" y="2447365"/>
            <a:ext cx="1922929" cy="67235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6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th-TH" sz="6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</a:p>
        </p:txBody>
      </p:sp>
      <p:sp>
        <p:nvSpPr>
          <p:cNvPr id="8" name="เครื่องหมายบั้ง 7"/>
          <p:cNvSpPr/>
          <p:nvPr/>
        </p:nvSpPr>
        <p:spPr bwMode="auto">
          <a:xfrm rot="10800000">
            <a:off x="2998694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เครื่องหมายบั้ง 8"/>
          <p:cNvSpPr/>
          <p:nvPr/>
        </p:nvSpPr>
        <p:spPr bwMode="auto">
          <a:xfrm rot="10800000">
            <a:off x="3702423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618565" y="3711389"/>
            <a:ext cx="7530352" cy="753035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40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ซ่อม</a:t>
            </a:r>
            <a:r>
              <a:rPr lang="th-TH" sz="40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โทรศัพท์ที่ใช้ในบ้าน </a:t>
            </a:r>
            <a:endParaRPr kumimoji="0" lang="th-TH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เครื่องหมายบั้ง 10"/>
          <p:cNvSpPr/>
          <p:nvPr/>
        </p:nvSpPr>
        <p:spPr bwMode="auto">
          <a:xfrm rot="10800000">
            <a:off x="4334435" y="2339789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เครื่องหมายบั้ง 11"/>
          <p:cNvSpPr/>
          <p:nvPr/>
        </p:nvSpPr>
        <p:spPr bwMode="auto">
          <a:xfrm rot="10800000">
            <a:off x="5038164" y="2339789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เครื่องหมายบั้ง 12"/>
          <p:cNvSpPr/>
          <p:nvPr/>
        </p:nvSpPr>
        <p:spPr bwMode="auto">
          <a:xfrm rot="10800000">
            <a:off x="5683623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เครื่องหมายบั้ง 13"/>
          <p:cNvSpPr/>
          <p:nvPr/>
        </p:nvSpPr>
        <p:spPr bwMode="auto">
          <a:xfrm rot="10800000">
            <a:off x="6387352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5432611" y="1290917"/>
            <a:ext cx="3012141" cy="887506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5593976" y="1411940"/>
            <a:ext cx="2662522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ซ่อม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โทรศัพท์ที่ใช้ในบ้าน </a:t>
            </a:r>
            <a:endParaRPr kumimoji="0" lang="th-TH" sz="27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 bwMode="auto">
          <a:xfrm>
            <a:off x="4269439" y="3630704"/>
            <a:ext cx="3778625" cy="2218766"/>
          </a:xfrm>
          <a:prstGeom prst="roundRect">
            <a:avLst/>
          </a:prstGeom>
          <a:ln w="38100">
            <a:solidFill>
              <a:srgbClr val="000000"/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 bwMode="auto">
          <a:xfrm>
            <a:off x="6373905" y="4491315"/>
            <a:ext cx="2312979" cy="1358155"/>
          </a:xfrm>
          <a:prstGeom prst="roundRect">
            <a:avLst/>
          </a:prstGeom>
          <a:ln w="38100">
            <a:solidFill>
              <a:srgbClr val="000000"/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 bwMode="auto">
          <a:xfrm>
            <a:off x="262218" y="2521322"/>
            <a:ext cx="5667936" cy="3328148"/>
          </a:xfrm>
          <a:prstGeom prst="roundRect">
            <a:avLst/>
          </a:prstGeom>
          <a:ln w="38100">
            <a:solidFill>
              <a:srgbClr val="000000"/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โทรศัพท์  (</a:t>
            </a:r>
            <a:r>
              <a:rPr lang="en-US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Telephone)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เป็นอุปกรณ์สื่อสารและโทรคมนาคมที่สามารถติดต่อระหว่างผู้ส่งกับผู้รับได้ ซึ่งโทรศัพท์จะรับพลังงานโดยตรงจากชุมสายโทรศัพท์ กล่าวคือ ในขณะที่ไม่มีการยกหู จะทำให้มีแรงดันไฟตรงตกคร่อมที่คู่สายโทรศัพท์เท่ากับ 48 โวลต์ แต่ถ้าหากว่ามีการยกหูโทรศัพท์ขึ้นมา จะส่งผลให้แรงดันไฟตรงที่ตกคร่อมโทรศัพท์นี้มีค่าระหว่าง 7 ถึง 15 โวลต์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ดาว 5 แฉก 11"/>
          <p:cNvSpPr/>
          <p:nvPr/>
        </p:nvSpPr>
        <p:spPr bwMode="auto">
          <a:xfrm>
            <a:off x="6165474" y="3755089"/>
            <a:ext cx="443753" cy="443753"/>
          </a:xfrm>
          <a:prstGeom prst="star5">
            <a:avLst/>
          </a:prstGeom>
          <a:solidFill>
            <a:srgbClr val="0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ดาว 5 แฉก 12"/>
          <p:cNvSpPr/>
          <p:nvPr/>
        </p:nvSpPr>
        <p:spPr bwMode="auto">
          <a:xfrm>
            <a:off x="6829423" y="4580401"/>
            <a:ext cx="319371" cy="319371"/>
          </a:xfrm>
          <a:prstGeom prst="star5">
            <a:avLst/>
          </a:prstGeom>
          <a:solidFill>
            <a:srgbClr val="0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ดาว 5 แฉก 13"/>
          <p:cNvSpPr/>
          <p:nvPr/>
        </p:nvSpPr>
        <p:spPr bwMode="auto">
          <a:xfrm>
            <a:off x="6545352" y="5481352"/>
            <a:ext cx="319371" cy="319371"/>
          </a:xfrm>
          <a:prstGeom prst="star5">
            <a:avLst/>
          </a:prstGeom>
          <a:solidFill>
            <a:srgbClr val="0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ดาว 5 แฉก 14"/>
          <p:cNvSpPr/>
          <p:nvPr/>
        </p:nvSpPr>
        <p:spPr bwMode="auto">
          <a:xfrm>
            <a:off x="8125381" y="5010706"/>
            <a:ext cx="319371" cy="319371"/>
          </a:xfrm>
          <a:prstGeom prst="star5">
            <a:avLst/>
          </a:prstGeom>
          <a:solidFill>
            <a:srgbClr val="0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ดาว 5 แฉก 15"/>
          <p:cNvSpPr/>
          <p:nvPr/>
        </p:nvSpPr>
        <p:spPr bwMode="auto">
          <a:xfrm>
            <a:off x="7705207" y="5481352"/>
            <a:ext cx="206754" cy="206754"/>
          </a:xfrm>
          <a:prstGeom prst="star5">
            <a:avLst/>
          </a:prstGeom>
          <a:solidFill>
            <a:srgbClr val="0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7 ซ่อมโทรศัพท์ที่ใช้ในบ้าน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37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954740" y="1331259"/>
            <a:ext cx="3415554" cy="887506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1116104" y="1452282"/>
            <a:ext cx="3106271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บล็อกไดอะแกรม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โทรศัพท์</a:t>
            </a:r>
            <a:endParaRPr kumimoji="0" lang="th-TH" sz="27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605117" y="2837329"/>
            <a:ext cx="7974106" cy="121023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5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โทรศัพท์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ใช้ในบ้านหรือที่สำนักงานนั้นย่อมมีคู่สายโทรศัพท์ ซึ่งคู่สายโทรศัพท์จะรับพลังงานโดยตรงจากชุมสายโทรศัพท์ บล็อกไดอะแกรมของเครื่องโทรศัพท์ </a:t>
            </a:r>
            <a:r>
              <a:rPr lang="th-TH" sz="25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หลักการทำงานของระบบได้คือ </a:t>
            </a:r>
            <a:endParaRPr kumimoji="0" lang="th-TH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 bwMode="auto">
          <a:xfrm>
            <a:off x="605117" y="4222375"/>
            <a:ext cx="7974106" cy="176156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5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5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ในขณะที่ไม่มีการยกหูโทรศัพท์พบว่า </a:t>
            </a:r>
            <a:r>
              <a:rPr lang="th-TH" sz="25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ฮุก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สวิตช์ (</a:t>
            </a: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Switch Hook) 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จะทำหน้าที่ตัดวงจรออกจากระบบทำให้มีแรงดันไฟตรงที่คู่สายโทรศัพท์ทิป (</a:t>
            </a: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T, Tip) 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กับ</a:t>
            </a:r>
            <a:r>
              <a:rPr lang="th-TH" sz="25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ริง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R, Ring) 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เท่ากับ 48 </a:t>
            </a:r>
            <a:r>
              <a:rPr lang="en-US" sz="25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V</a:t>
            </a:r>
            <a:r>
              <a:rPr lang="th-TH" sz="25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ซึ่ง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แรงดันไฟตรง 48 </a:t>
            </a: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 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นี้จ่ายให้กับระบบเสียงกริ่ง (</a:t>
            </a: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Ringer) 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ทำให้ได้ยินเสียงกริ่งโทรศัพท์ในกรณีที่มีผู้โทรเข้ามา </a:t>
            </a:r>
            <a:endParaRPr kumimoji="0" lang="th-TH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7 ซ่อมโทรศัพท์ที่ใช้ในบ้าน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77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2770095" y="1277471"/>
            <a:ext cx="5849470" cy="1237130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2985248" y="1586753"/>
            <a:ext cx="5419164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th-TH" sz="3200" b="1" i="0" u="none" strike="noStrike" cap="none" normalizeH="0" baseline="0" dirty="0" smtClean="0">
                <a:ln>
                  <a:noFill/>
                </a:ln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เครื่องมือและอุปกรณ์ที่จำเป็นสำหรับงานซ่อม</a:t>
            </a: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 rot="16200000">
            <a:off x="-2595282" y="3818966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 rot="16200000">
            <a:off x="-2138082" y="3823449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 rot="16200000">
            <a:off x="-1653987" y="3818966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 bwMode="auto">
          <a:xfrm rot="16200000">
            <a:off x="-1143000" y="3818966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1398495" y="2875430"/>
            <a:ext cx="6831105" cy="49754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2800" dirty="0" err="1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มัล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ติมิเตอร์ชนิดเข็ม</a:t>
            </a:r>
            <a:r>
              <a:rPr lang="th-TH" sz="28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หรือมัล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ติมิเตอร์ชนิดตัวเลข 1 เครื่องพร้อมสายวัด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1398493" y="3610537"/>
            <a:ext cx="6831107" cy="49754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แร้งและที่วางหัวแร้ง 1 ชุด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1398494" y="4338923"/>
            <a:ext cx="6831106" cy="89198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พื้นฐานที่จำเป็น ได้แก่ ไขควงชุด 1 ชุด คีมตัด คีม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จับ       และ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อุปกรณ์อำนวยความสะดวกอื่น ๆ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1 การจัดการศูนย์บริการเครื่องใช้ไฟฟ้าอิเล็กทรอนิกส์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96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0919" y="-84985"/>
            <a:ext cx="4678680" cy="6839712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 bwMode="auto">
          <a:xfrm>
            <a:off x="1678103" y="5674211"/>
            <a:ext cx="6403580" cy="4706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400" b="1" i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บล็อกไดอะแกรม</a:t>
            </a:r>
            <a:r>
              <a:rPr lang="th-TH" sz="24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เครื่องรับ - ส่งที่เป็นโทรศัพท์เพื่อใช้ในบ้านหรือสำนักงาน</a:t>
            </a:r>
          </a:p>
        </p:txBody>
      </p:sp>
      <p:sp>
        <p:nvSpPr>
          <p:cNvPr id="4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7 ซ่อมโทรศัพท์ที่ใช้ในบ้าน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59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 bwMode="auto">
          <a:xfrm>
            <a:off x="443752" y="1358153"/>
            <a:ext cx="8148918" cy="211118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5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5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ในขณะที่มีการยก</a:t>
            </a:r>
            <a:r>
              <a:rPr lang="th-TH" sz="25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หูโทรศัพท์ ตอนนี้ </a:t>
            </a:r>
            <a:r>
              <a:rPr lang="th-TH" sz="25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ฮุก</a:t>
            </a:r>
            <a:r>
              <a:rPr lang="th-TH" sz="25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สวิตช์ จะต้อง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ทำการต่อวงจรให้กับระบบ ส่งผลให้มีแรงดันไฟตรงระหว่าง 7 ถึง 15 โวลต์ จ่ายให้กับไดโอด บริดจ์ </a:t>
            </a: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D1, D2, D3 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D4 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ส่งผ่าน </a:t>
            </a: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Z1 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ที่ทำหน้าที่ป้องกันแรงดันไฟฟ้าเกินให้กับระบบ ส่งเข้าไปเลี้ยงที่ระบบปากพูด หูฟังที่เรียกว่า </a:t>
            </a:r>
            <a:r>
              <a:rPr lang="th-TH" sz="25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สปีช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เน็ตเวิร์ค (</a:t>
            </a: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Speech Network) 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กับระบบกดปุ่มหมายเลขโทรศัพท์ (</a:t>
            </a: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Keypad) 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ส่งผลให้เราสามารถที่จะสนทนาโต้ตอบกับผู้ที่โทรเข้ามาได้ </a:t>
            </a:r>
            <a:endParaRPr kumimoji="0" lang="th-TH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 bwMode="auto">
          <a:xfrm>
            <a:off x="443752" y="3603814"/>
            <a:ext cx="8148918" cy="2353234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5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หาก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เราวิเคราะห์อาการเสียของโทรศัพท์พบว่า ในกรณีที่ 1 ก็คือ เมื่อเครื่องโทรศัพท์ไม่สามารถมีเสียงกริ่งได้ คือ เมื่อมีผู้โทรเข้ามาแล้ว ผลปรากฏว่าโทรศัพท์ของเราไม่ได้ยินเสียงกริ่ง วิธีแก้คือให้ตรวจสอบคู่สาย </a:t>
            </a: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 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กับ </a:t>
            </a:r>
            <a:r>
              <a:rPr lang="en-US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 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ว่าเกิดขาดหลุดหลวม</a:t>
            </a:r>
            <a:r>
              <a:rPr lang="th-TH" sz="25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หรือไม่ไดโอด 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บริดจ์เกิดการขาดวงจรชุด</a:t>
            </a:r>
            <a:r>
              <a:rPr lang="th-TH" sz="25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ริงเกอร์และเพีย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โซเสีย หรือกรณีที่ 2 เมื่อมีผู้โทรเข้ามา เสียงกริ่งดังปกติแต่</a:t>
            </a:r>
            <a:r>
              <a:rPr lang="th-TH" sz="25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เมื่อยก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หูโทรศัพท์ขึ้น เพื่อคุยสนทนาแล้วผลปรากฏว่าเราไม่ได้ยินเสียงจากผู้ที่โทรเข้ามา วิธีแก้ก็คือ ให้ตรวจซ่อมที่</a:t>
            </a:r>
            <a:r>
              <a:rPr lang="th-TH" sz="25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ภาคสปีช</a:t>
            </a:r>
            <a:r>
              <a:rPr lang="th-TH" sz="25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เน็ตเวิร์คลำโพงมีปัญหา เป็นต้น</a:t>
            </a:r>
            <a:endParaRPr kumimoji="0" lang="th-TH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7 ซ่อมโทรศัพท์ที่ใช้ในบ้าน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63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2770094" y="994160"/>
            <a:ext cx="3751730" cy="673275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2931458" y="1088289"/>
            <a:ext cx="3415554" cy="44467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ใช้งานจริงของโทรศัพท์บ้าน</a:t>
            </a:r>
            <a:endParaRPr kumimoji="0" lang="th-TH" sz="27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9068" y="26893"/>
            <a:ext cx="3913095" cy="7436226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 bwMode="auto">
          <a:xfrm>
            <a:off x="2665182" y="5822577"/>
            <a:ext cx="3880866" cy="4706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400" b="1" i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</a:t>
            </a:r>
            <a:r>
              <a:rPr lang="th-TH" sz="24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ทั่วไปของโทรศัพท์บ้านหรือสำนักงาน</a:t>
            </a:r>
          </a:p>
        </p:txBody>
      </p:sp>
      <p:sp>
        <p:nvSpPr>
          <p:cNvPr id="6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7 ซ่อมโทรศัพท์ที่ใช้ในบ้าน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06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5257800" y="5943600"/>
            <a:ext cx="38862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รูปห้าเหลี่ยม 5"/>
          <p:cNvSpPr/>
          <p:nvPr/>
        </p:nvSpPr>
        <p:spPr bwMode="auto">
          <a:xfrm rot="10800000">
            <a:off x="484094" y="2339789"/>
            <a:ext cx="7664823" cy="1075764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7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914401" y="2447365"/>
            <a:ext cx="1922929" cy="67235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6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8</a:t>
            </a:r>
            <a:endParaRPr lang="th-TH" sz="660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เครื่องหมายบั้ง 7"/>
          <p:cNvSpPr/>
          <p:nvPr/>
        </p:nvSpPr>
        <p:spPr bwMode="auto">
          <a:xfrm rot="10800000">
            <a:off x="2998694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เครื่องหมายบั้ง 8"/>
          <p:cNvSpPr/>
          <p:nvPr/>
        </p:nvSpPr>
        <p:spPr bwMode="auto">
          <a:xfrm rot="10800000">
            <a:off x="3702423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618565" y="3711389"/>
            <a:ext cx="7530352" cy="753035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ซ่อมอุปกรณ์เครื่องใช้ไฟฟ้า</a:t>
            </a:r>
          </a:p>
        </p:txBody>
      </p:sp>
      <p:sp>
        <p:nvSpPr>
          <p:cNvPr id="11" name="เครื่องหมายบั้ง 10"/>
          <p:cNvSpPr/>
          <p:nvPr/>
        </p:nvSpPr>
        <p:spPr bwMode="auto">
          <a:xfrm rot="10800000">
            <a:off x="4433046" y="2339789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เครื่องหมายบั้ง 11"/>
          <p:cNvSpPr/>
          <p:nvPr/>
        </p:nvSpPr>
        <p:spPr bwMode="auto">
          <a:xfrm rot="10800000">
            <a:off x="5136775" y="2339789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เครื่องหมายบั้ง 12"/>
          <p:cNvSpPr/>
          <p:nvPr/>
        </p:nvSpPr>
        <p:spPr bwMode="auto">
          <a:xfrm rot="10800000">
            <a:off x="5820335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เครื่องหมายบั้ง 13"/>
          <p:cNvSpPr/>
          <p:nvPr/>
        </p:nvSpPr>
        <p:spPr bwMode="auto">
          <a:xfrm rot="10800000">
            <a:off x="6524064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th-TH" sz="2000" b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ซ่อมอุปกรณ์เครื่องใช้ไฟฟ้า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 bwMode="auto">
          <a:xfrm>
            <a:off x="3160057" y="1026198"/>
            <a:ext cx="3106271" cy="673275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 bwMode="auto">
          <a:xfrm>
            <a:off x="3307975" y="1120327"/>
            <a:ext cx="2810435" cy="44467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th-TH" sz="2700" b="1" i="0" u="none" strike="noStrike" cap="none" normalizeH="0" baseline="0" dirty="0" smtClean="0">
                <a:ln>
                  <a:noFill/>
                </a:ln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ซ่อมอุปกรณ์เครื่องใช้ไฟฟ้า</a:t>
            </a: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717175" y="2222324"/>
            <a:ext cx="1676401" cy="673275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 bwMode="auto">
          <a:xfrm>
            <a:off x="865093" y="2316453"/>
            <a:ext cx="1367119" cy="44467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th-TH" sz="2700" b="1" i="0" u="none" strike="noStrike" cap="none" normalizeH="0" baseline="0" dirty="0" smtClean="0">
                <a:ln>
                  <a:noFill/>
                </a:ln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เตารีดไฟฟ้า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 bwMode="auto">
          <a:xfrm>
            <a:off x="416858" y="3254188"/>
            <a:ext cx="2326342" cy="19767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 bwMode="auto">
          <a:xfrm>
            <a:off x="3496232" y="3254188"/>
            <a:ext cx="2326342" cy="19767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 bwMode="auto">
          <a:xfrm>
            <a:off x="6373904" y="3254188"/>
            <a:ext cx="2326342" cy="19767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1763803" y="3540792"/>
            <a:ext cx="5871883" cy="135011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เตา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รีดไฟฟ้า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เรียกทับศัพท์ว่า </a:t>
            </a:r>
            <a:r>
              <a:rPr lang="th-TH" sz="2800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อิเล็กตริก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ไอออน (</a:t>
            </a:r>
            <a:r>
              <a:rPr lang="en-US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Electric Iron)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เป็นอุปกรณ์เครื่องใช้ไฟฟ้า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ไว้สำหรับ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รีดผ้าให้เรียบมีอยู่ 2 ชนิด คือ เตารีดไฟฟ้าอัตโนมัติและเตารีด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ไอน้ำ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44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674594" y="1348264"/>
            <a:ext cx="4500284" cy="520876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7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ส่วนประกอบที่สำคัญ</a:t>
            </a:r>
            <a:r>
              <a:rPr lang="th-TH" sz="27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ของเตารีดไฟฟ้า มีดังนี้ </a:t>
            </a:r>
            <a:endParaRPr kumimoji="0" lang="th-TH" sz="2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0" y="5943600"/>
            <a:ext cx="9144000" cy="192741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5" name="ตัวเชื่อมต่อตรง 4"/>
          <p:cNvCxnSpPr/>
          <p:nvPr/>
        </p:nvCxnSpPr>
        <p:spPr bwMode="auto">
          <a:xfrm>
            <a:off x="1452282" y="3426760"/>
            <a:ext cx="2" cy="251684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ตัวเชื่อมต่อตรง 5"/>
          <p:cNvCxnSpPr/>
          <p:nvPr/>
        </p:nvCxnSpPr>
        <p:spPr bwMode="auto">
          <a:xfrm>
            <a:off x="2326345" y="4610660"/>
            <a:ext cx="1" cy="133349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ตัวเชื่อมต่อตรง 6"/>
          <p:cNvCxnSpPr/>
          <p:nvPr/>
        </p:nvCxnSpPr>
        <p:spPr bwMode="auto">
          <a:xfrm>
            <a:off x="4110320" y="3760698"/>
            <a:ext cx="17927" cy="218290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ตัวเชื่อมต่อตรง 7"/>
          <p:cNvCxnSpPr/>
          <p:nvPr/>
        </p:nvCxnSpPr>
        <p:spPr bwMode="auto">
          <a:xfrm>
            <a:off x="5342964" y="5042648"/>
            <a:ext cx="8966" cy="90095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ตัวเชื่อมต่อตรง 8"/>
          <p:cNvCxnSpPr/>
          <p:nvPr/>
        </p:nvCxnSpPr>
        <p:spPr bwMode="auto">
          <a:xfrm>
            <a:off x="7784722" y="4350124"/>
            <a:ext cx="0" cy="159347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สี่เหลี่ยมผืนผ้ามุมมน 9"/>
          <p:cNvSpPr/>
          <p:nvPr/>
        </p:nvSpPr>
        <p:spPr bwMode="auto">
          <a:xfrm>
            <a:off x="497543" y="2695019"/>
            <a:ext cx="1703293" cy="93288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7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27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สายไฟ </a:t>
            </a:r>
            <a:r>
              <a:rPr lang="th-TH" sz="27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ปลั๊ก </a:t>
            </a:r>
            <a:endParaRPr lang="th-TH" sz="2700" b="1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7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th-TH" sz="27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ปลอกสาย </a:t>
            </a:r>
            <a:endParaRPr kumimoji="0" lang="th-TH" sz="27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 bwMode="auto">
          <a:xfrm>
            <a:off x="746866" y="4046440"/>
            <a:ext cx="2531414" cy="56477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ด้ามจับและฝาครอบ </a:t>
            </a:r>
            <a:endParaRPr kumimoji="0" lang="th-TH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 bwMode="auto">
          <a:xfrm>
            <a:off x="3975848" y="4242548"/>
            <a:ext cx="2449597" cy="92224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แผ่น</a:t>
            </a:r>
            <a:r>
              <a:rPr lang="th-TH" sz="28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เพิ่มน้ำหนัก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และแผ่นกั้นความร้อน </a:t>
            </a:r>
            <a:endParaRPr kumimoji="0" lang="th-TH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 bwMode="auto">
          <a:xfrm>
            <a:off x="2886638" y="3015503"/>
            <a:ext cx="2456326" cy="88526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แผ่นความร้อนและลวดความต้านทาน </a:t>
            </a:r>
            <a:endParaRPr kumimoji="0" lang="th-TH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 bwMode="auto">
          <a:xfrm>
            <a:off x="6704476" y="3191994"/>
            <a:ext cx="2214277" cy="149318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คอน</a:t>
            </a:r>
            <a:r>
              <a:rPr lang="th-TH" sz="2800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แทกต์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และแผ่น</a:t>
            </a:r>
            <a:r>
              <a:rPr lang="th-TH" sz="2800" b="1" dirty="0" err="1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ไบ</a:t>
            </a:r>
            <a:r>
              <a:rPr lang="th-TH" sz="28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- เม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ทอ</a:t>
            </a:r>
            <a:r>
              <a:rPr lang="th-TH" sz="2800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ลิก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คอน</a:t>
            </a:r>
            <a:r>
              <a:rPr lang="th-TH" sz="2800" b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แทกต์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kumimoji="0" lang="th-TH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th-TH" sz="2000" b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ซ่อมอุปกรณ์เครื่องใช้ไฟฟ้า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5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/>
          <p:nvPr/>
        </p:nvPicPr>
        <p:blipFill rotWithShape="1">
          <a:blip r:embed="rId2"/>
          <a:srcRect l="18770" t="41084" r="16084" b="27194"/>
          <a:stretch/>
        </p:blipFill>
        <p:spPr bwMode="auto">
          <a:xfrm>
            <a:off x="878839" y="2667597"/>
            <a:ext cx="7462351" cy="2724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สี่เหลี่ยมผืนผ้า 3"/>
          <p:cNvSpPr/>
          <p:nvPr/>
        </p:nvSpPr>
        <p:spPr bwMode="auto">
          <a:xfrm>
            <a:off x="2118250" y="1855695"/>
            <a:ext cx="5304525" cy="4706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i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ตาราง</a:t>
            </a:r>
            <a:r>
              <a:rPr lang="th-TH" sz="28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 8.1 อาการเสียของเตารีดและแนวทางแก้ไข</a:t>
            </a:r>
          </a:p>
        </p:txBody>
      </p:sp>
      <p:sp>
        <p:nvSpPr>
          <p:cNvPr id="5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th-TH" sz="2000" b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ซ่อมอุปกรณ์เครื่องใช้ไฟฟ้า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98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717175" y="2222324"/>
            <a:ext cx="2402543" cy="816711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918881" y="2329900"/>
            <a:ext cx="1972236" cy="579146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th-TH" sz="2700" b="1" i="0" u="none" strike="noStrike" cap="none" normalizeH="0" baseline="0" dirty="0" smtClean="0">
                <a:ln>
                  <a:noFill/>
                </a:ln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หม้อหุงข้าวไฟฟ้า</a:t>
            </a: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1763804" y="3540792"/>
            <a:ext cx="4959726" cy="1407726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หุง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ข้าวไฟฟ้า (</a:t>
            </a:r>
            <a:r>
              <a:rPr lang="en-US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Electric Rice Cookers)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เป็นอุปกรณ์ที่มีไว้เพื่อการหุงต้ม เช่น การหุงข้าว </a:t>
            </a:r>
            <a:endParaRPr lang="th-TH" sz="2800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ใช้เวลาไม่เกิน 30 นาที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918881" y="5069541"/>
            <a:ext cx="546848" cy="4168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1645022" y="5069541"/>
            <a:ext cx="546848" cy="4168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5217450" y="5069540"/>
            <a:ext cx="546848" cy="4168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 bwMode="auto">
          <a:xfrm>
            <a:off x="4527171" y="5069540"/>
            <a:ext cx="546848" cy="4168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09997" y="5069540"/>
            <a:ext cx="546848" cy="4168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097304" y="5069540"/>
            <a:ext cx="546848" cy="4168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2371163" y="5069540"/>
            <a:ext cx="546848" cy="4168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5907729" y="5069539"/>
            <a:ext cx="546848" cy="4168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 bwMode="auto">
          <a:xfrm>
            <a:off x="6633870" y="5069539"/>
            <a:ext cx="546848" cy="4168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th-TH" sz="2000" b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ซ่อมอุปกรณ์เครื่องใช้ไฟฟ้า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47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0" y="4171389"/>
            <a:ext cx="9144000" cy="192741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 bwMode="auto">
          <a:xfrm>
            <a:off x="5056092" y="2310654"/>
            <a:ext cx="2" cy="251684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ตัวเชื่อมต่อตรง 3"/>
          <p:cNvCxnSpPr/>
          <p:nvPr/>
        </p:nvCxnSpPr>
        <p:spPr bwMode="auto">
          <a:xfrm>
            <a:off x="6045868" y="3551143"/>
            <a:ext cx="1" cy="133349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ตัวเชื่อมต่อตรง 4"/>
          <p:cNvCxnSpPr/>
          <p:nvPr/>
        </p:nvCxnSpPr>
        <p:spPr bwMode="auto">
          <a:xfrm>
            <a:off x="7980203" y="2710700"/>
            <a:ext cx="17927" cy="218290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สี่เหลี่ยมผืนผ้ามุมมน 5"/>
          <p:cNvSpPr/>
          <p:nvPr/>
        </p:nvSpPr>
        <p:spPr bwMode="auto">
          <a:xfrm>
            <a:off x="3924837" y="1710717"/>
            <a:ext cx="2986951" cy="93288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อุปกรณ์ควบคุมความร้อน เรียกว่า 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เทอร์โมสตัท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kumimoji="0" lang="th-TH" sz="27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 bwMode="auto">
          <a:xfrm>
            <a:off x="5323368" y="3042395"/>
            <a:ext cx="1746156" cy="56477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สวิตช์หุงข้าว 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 bwMode="auto">
          <a:xfrm>
            <a:off x="7107059" y="2332359"/>
            <a:ext cx="1782143" cy="62248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แผ่น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ฮีต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เตอร์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 rot="21305959">
            <a:off x="580455" y="2646530"/>
            <a:ext cx="2597526" cy="1012911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7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ส่วนประกอบที่สำคัญของหม้อหุงข้าวมี</a:t>
            </a:r>
            <a:r>
              <a:rPr lang="th-TH" sz="27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ดังนี้ </a:t>
            </a:r>
            <a:endParaRPr kumimoji="0" lang="th-TH" sz="2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50422" y="4985084"/>
            <a:ext cx="7348829" cy="1270604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สำหรับ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อาการเสียของหม้อหุงข้าวไฟฟ้า ให้สังเกตจากส่วนประกอบ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เป็นสำคัญ 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หุงข้าวสุกแล้ว แต่ระบบไม่ยอมตัดไฟ แสดงว่าตัวเสียอาจจะเป็น</a:t>
            </a:r>
            <a:r>
              <a:rPr lang="th-TH" sz="25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เทอร์โมสตัท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ถ้าหม้อหุงข้าวไม่ร้อน อาจเกิดจากสายไฟขาดหรือไม่ก็แผ่นความร้อนขาด เป็นต้น </a:t>
            </a:r>
            <a:endParaRPr kumimoji="0" lang="th-TH" sz="25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th-TH" sz="2000" b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ซ่อมอุปกรณ์เครื่องใช้ไฟฟ้า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00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3527612" y="1375159"/>
            <a:ext cx="2093260" cy="816711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3729317" y="1482735"/>
            <a:ext cx="1689848" cy="579146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th-TH" sz="2700" b="1" i="0" u="none" strike="noStrike" cap="none" normalizeH="0" baseline="0" dirty="0" smtClean="0">
                <a:ln>
                  <a:noFill/>
                </a:ln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กาต้มน้ำไฟฟ้า</a:t>
            </a: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553568" y="2438133"/>
            <a:ext cx="8052550" cy="1448067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กาต้มน้ำไฟฟ้า 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Electric Pot)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มีไว้เพื่อชงเครื่องดื่มหรืออาจ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นำน้ำร้อน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ที่ได้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ไปผสมน้ำอาบเวลา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ที่อากาศหนาวจัด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กาต้มน้ำ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ไฟฟ้า มี 3 แบบ คือ แบบธรรมดา </a:t>
            </a:r>
            <a:endParaRPr lang="th-TH" sz="2800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อัตโนมัติ และแบบที่มีฝา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พลาสติกเพื่อกดน้ำออกมา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553568" y="4203914"/>
            <a:ext cx="8052550" cy="1448067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อาการ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เสียของกา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ต้มน้ำไฟฟ้า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ประการแรก คือ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ต้มน้ำ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แล้วไม่ร้อน ให้สังเกตสายไฟของ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กาต้มน้ำ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ว่าเกิดการขาดวงจร หรือหลุดหลวมหรือไม่ ประการที่ 2 </a:t>
            </a:r>
            <a:endParaRPr lang="th-TH" sz="2800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800" dirty="0" err="1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เทอร์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โมฟิวส์ขาด ประการสุดท้าย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ลวดความร้อนเกิด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ขาดวงจร เป็นต้น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th-TH" sz="2000" b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ซ่อมอุปกรณ์เครื่องใช้ไฟฟ้า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80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 bwMode="auto">
          <a:xfrm rot="16200000">
            <a:off x="-2595282" y="3818966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 rot="16200000">
            <a:off x="-2138082" y="3823449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 rot="16200000">
            <a:off x="-1653987" y="3818966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 rot="16200000">
            <a:off x="-1143000" y="3818966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 bwMode="auto">
          <a:xfrm>
            <a:off x="1398495" y="2864223"/>
            <a:ext cx="6831107" cy="51547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หนังสือคู่มือต่าง ๆ ที่จำเป็น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1398495" y="3785347"/>
            <a:ext cx="6831107" cy="51547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แปรงปัดฝุ่น เครื่องเป่าฝุ่น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1398495" y="4706471"/>
            <a:ext cx="6831107" cy="96818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ออสซิสโลสโคป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ที่มีหน้าที่วัดสัญญาณไฟฟ้ากับอุปกรณ์เครื่องใช้ไฟฟ้าและ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อิเล็กทรอนิกส์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1398494" y="1943099"/>
            <a:ext cx="6831107" cy="51547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แหล่งจ่ายไฟ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ตรงที่ปรับค่าได้ระหว่าง 0 – 30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 1 เครื่อง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1 การจัดการศูนย์บริการเครื่องใช้ไฟฟ้าอิเล็กทรอนิกส์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18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6015318" y="1334817"/>
            <a:ext cx="2093260" cy="816711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6217023" y="1442393"/>
            <a:ext cx="1689848" cy="579146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th-TH" sz="2700" b="1" i="0" u="none" strike="noStrike" cap="none" normalizeH="0" baseline="0" dirty="0" smtClean="0">
                <a:ln>
                  <a:noFill/>
                </a:ln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กระทะไฟฟ้า</a:t>
            </a: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553568" y="2438133"/>
            <a:ext cx="8052550" cy="1448067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กระทะ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ไฟฟ้า (</a:t>
            </a:r>
            <a:r>
              <a:rPr lang="en-US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Electric Bowls)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เป็นเครื่องใช้ไฟฟ้าที่มีไว้เพื่อต้ม ผัด แกง ทอด อบ เป็นต้น โดยวงจรของกระทะไฟฟ้าจะเหมือนกับกา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ต้มน้ำไฟฟ้า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ทุกประการ แต่แตกต่างตรงที่จุดประสงค์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ของการ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ใช้งานเท่านั้น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553568" y="4203914"/>
            <a:ext cx="8052550" cy="1448067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ส่วนประกอบ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ของกระทะไฟฟ้าประกอบด้วย ตัวกระทะ ลวดความร้อนและสายไฟฟ้า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กระทะไฟฟ้าไม่เกิดความร้อนให้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ตรวจสอบสายไฟฟ้า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ลวดความร้อนและสวิตช์ เป็นต้น </a:t>
            </a:r>
          </a:p>
        </p:txBody>
      </p:sp>
      <p:sp>
        <p:nvSpPr>
          <p:cNvPr id="6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th-TH" sz="2000" b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ซ่อมอุปกรณ์เครื่องใช้ไฟฟ้า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97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553568" y="1059879"/>
            <a:ext cx="2270314" cy="816711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755273" y="1167455"/>
            <a:ext cx="1891555" cy="579146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เครื่องทำน้ำอุ่น</a:t>
            </a:r>
            <a:endParaRPr kumimoji="0" lang="th-TH" sz="27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553568" y="2011060"/>
            <a:ext cx="8052550" cy="1340491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เครื่องทำน้ำอุ่น 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Electric Showers)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เป็นเครื่อง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อำนวย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สะดวก</a:t>
            </a:r>
          </a:p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กรณีที่อากาศเย็นจัด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น้ำอุ่นช่วยขจัด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ไขมันตามรูขุมขน ช่วยให้ร่างกายสดชื่นกระปรี้กระเปร่า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553568" y="4537801"/>
            <a:ext cx="8052550" cy="1320720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การวิเคราะห์อาการเสียของเครื่อง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ทำน้ำอุ่น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พบว่า ถ้า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เครื่องทำน้ำอุ่น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ไม่ตัด ให้เปลี่ยน</a:t>
            </a:r>
            <a:r>
              <a:rPr lang="th-TH" sz="28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เทอร์โมสตัท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หรือในกรณีที่แรงดัน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ของน้ำ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มีน้อยลงแต่ระบบไม่สามารถตัดได้ ให้เปลี่ยนสวิตช์แรงดันไฟฟ้า เป็นต้น </a:t>
            </a: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553568" y="3486021"/>
            <a:ext cx="8052550" cy="9173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ส่วนประกอบ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เครื่องทำน้ำอุ่น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ประกอบด้วย ลวดความร้อน หลอดไฟ สวิตช์แรงดันไฟฟ้า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th-TH" sz="2800" dirty="0" err="1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เทอร์</a:t>
            </a:r>
            <a:r>
              <a:rPr lang="th-TH" sz="28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โมสตัท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th-TH" sz="2000" b="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ซ่อมอุปกรณ์เครื่องใช้ไฟฟ้า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81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5257800" y="5943600"/>
            <a:ext cx="38862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รูปห้าเหลี่ยม 5"/>
          <p:cNvSpPr/>
          <p:nvPr/>
        </p:nvSpPr>
        <p:spPr bwMode="auto">
          <a:xfrm rot="10800000">
            <a:off x="484094" y="2339789"/>
            <a:ext cx="7664823" cy="1075764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7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914401" y="2447365"/>
            <a:ext cx="1922929" cy="67235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66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9</a:t>
            </a:r>
            <a:endParaRPr lang="th-TH" sz="660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เครื่องหมายบั้ง 7"/>
          <p:cNvSpPr/>
          <p:nvPr/>
        </p:nvSpPr>
        <p:spPr bwMode="auto">
          <a:xfrm rot="10800000">
            <a:off x="2998694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เครื่องหมายบั้ง 8"/>
          <p:cNvSpPr/>
          <p:nvPr/>
        </p:nvSpPr>
        <p:spPr bwMode="auto">
          <a:xfrm rot="10800000">
            <a:off x="3702423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618565" y="3711389"/>
            <a:ext cx="7530352" cy="753035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ซ่อมวิทยุสื่อสาร</a:t>
            </a:r>
          </a:p>
        </p:txBody>
      </p:sp>
      <p:sp>
        <p:nvSpPr>
          <p:cNvPr id="11" name="เครื่องหมายบั้ง 10"/>
          <p:cNvSpPr/>
          <p:nvPr/>
        </p:nvSpPr>
        <p:spPr bwMode="auto">
          <a:xfrm rot="10800000">
            <a:off x="4433046" y="2339789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เครื่องหมายบั้ง 11"/>
          <p:cNvSpPr/>
          <p:nvPr/>
        </p:nvSpPr>
        <p:spPr bwMode="auto">
          <a:xfrm rot="10800000">
            <a:off x="5136775" y="2339789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เครื่องหมายบั้ง 12"/>
          <p:cNvSpPr/>
          <p:nvPr/>
        </p:nvSpPr>
        <p:spPr bwMode="auto">
          <a:xfrm rot="10800000">
            <a:off x="5862917" y="2339789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เครื่องหมายบั้ง 13"/>
          <p:cNvSpPr/>
          <p:nvPr/>
        </p:nvSpPr>
        <p:spPr bwMode="auto">
          <a:xfrm rot="10800000">
            <a:off x="6566646" y="2339789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0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712590" y="1342795"/>
            <a:ext cx="2729857" cy="856390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927846" y="1483398"/>
            <a:ext cx="2286001" cy="579146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th-TH" sz="3200" b="1" i="0" u="none" strike="noStrike" cap="none" normalizeH="0" baseline="0" dirty="0" smtClean="0">
                <a:ln>
                  <a:noFill/>
                </a:ln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ซ่อมวิทยุสื่อสาร</a:t>
            </a: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 rot="16200000">
            <a:off x="1680876" y="3818966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 rot="16200000">
            <a:off x="3442535" y="3823449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 rot="16200000">
            <a:off x="3926630" y="3818966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 bwMode="auto">
          <a:xfrm>
            <a:off x="1532963" y="2931459"/>
            <a:ext cx="5943601" cy="153296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วิทยุ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สื่อสาร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เครื่องมือที่ใช้ในการติดต่อสื่อสารระหว่างผู้ส่งกับผู้รับ ซึ่งความถี่ที่ใช้นั้น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มีรูปแบบ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ที่แตกต่างกัน เช่น 27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MHz, 104 MHz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เป็นต้น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9 ซ่อมวิทยุสื่อสาร 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07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 bwMode="auto">
          <a:xfrm rot="16200000">
            <a:off x="-1062324" y="3818966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 rot="16200000">
            <a:off x="927837" y="3818966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 rot="16200000">
            <a:off x="2904564" y="3818966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 bwMode="auto">
          <a:xfrm rot="16200000">
            <a:off x="3213838" y="3818966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 bwMode="auto">
          <a:xfrm>
            <a:off x="779928" y="1362375"/>
            <a:ext cx="5029201" cy="856390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927846" y="1483398"/>
            <a:ext cx="4746813" cy="579146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9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บล็อกไดอะแกรม</a:t>
            </a:r>
            <a:r>
              <a:rPr lang="th-TH" sz="29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ของเครื่องรับส่งวิทยุเบื้องต้น</a:t>
            </a:r>
            <a:endParaRPr kumimoji="0" lang="th-TH" sz="29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 bwMode="auto">
          <a:xfrm>
            <a:off x="927846" y="2622176"/>
            <a:ext cx="7261413" cy="33483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เมื่อ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พิจารณาที่ภาครับพบว่า สายอากาศจะ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รับสัญญาณคลื่นความถี่วิทยุเข้ามา จากนั้นก็ มาผ่านสวิตช์ 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การที่จะเลือกรับสัญญาณวิทยุดังกล่าวเข้ามาส่งไปที่วงจรภาครับวิทยุ ซึ่งวงจร ภาครับวิทยุจะเป็นชนิดที</a:t>
            </a:r>
            <a:r>
              <a:rPr lang="th-TH" sz="25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อาร์เอฟ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2500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TRF, Tune Radio Frequency) 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โดยจะ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</a:t>
            </a:r>
            <a:r>
              <a:rPr lang="th-TH" sz="25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ดีเท็กเตอร์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ในตัว ก็คือ 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ทำหน้าที่กำจัด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คลื่นพาห์ทิ้งเหลือเพียงความถี่เสียงส่งให้กับวงจรขยายเสียงออกไปที่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ลำโพง </a:t>
            </a:r>
            <a:endParaRPr lang="th-TH" sz="250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เมื่อ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พิจารณาไปที่ภาคส่งพบว่า สัญญาณเสียงที่พูดใส่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ลำโพง จะ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ส่งเข้าสู่วงจรขยายเสียง 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นำสัญญาณเสียง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ที่ได้ไปผสมคลื่นกับความถี่ ออสซิลเลเตอร์ ที่ภาคส่งวิทยุ ส่งให้กับสายอากาศ </a:t>
            </a:r>
            <a:endParaRPr kumimoji="0" lang="th-TH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9 ซ่อมวิทยุสื่อสาร 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21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 bwMode="auto">
          <a:xfrm rot="16200000">
            <a:off x="-1062324" y="3818966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 bwMode="auto">
          <a:xfrm rot="16200000">
            <a:off x="-833731" y="3818966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 rot="16200000">
            <a:off x="2904564" y="3818966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 bwMode="auto">
          <a:xfrm rot="16200000">
            <a:off x="3213838" y="3818966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 bwMode="auto">
          <a:xfrm rot="16200000">
            <a:off x="1035397" y="3818966"/>
            <a:ext cx="5943600" cy="161362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 bwMode="auto">
          <a:xfrm>
            <a:off x="484094" y="1913704"/>
            <a:ext cx="8216154" cy="579146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ใน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การวิเคราะห์อาการเสียของเครื่องรับส่งวิทยุสามารถวิเคราะห์อาการเสียได้ 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ดังนี้ </a:t>
            </a:r>
            <a:endParaRPr kumimoji="0" lang="th-TH" sz="28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1064247" y="2743196"/>
            <a:ext cx="3285263" cy="96819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วิทยุ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รับส่งไม่สามารถส่งได้ </a:t>
            </a:r>
            <a:endParaRPr lang="th-TH" sz="2800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ภาครับวิทยุ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ทำงานได้ตามปกติ 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1110858" y="3805515"/>
            <a:ext cx="3238652" cy="96819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วิทยุรับส่งไม่สามารถรับได้ แต่ภาคส่งวิทยุ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ได้ตามปกติ 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 bwMode="auto">
          <a:xfrm>
            <a:off x="1110858" y="4867834"/>
            <a:ext cx="3238652" cy="96819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วิทยุรับส่งไม่สามารถที่จะรับหรือส่งได้ </a:t>
            </a:r>
            <a:endParaRPr kumimoji="0" lang="th-TH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9 ซ่อมวิทยุสื่อสาร 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57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1" y="1654257"/>
            <a:ext cx="8065821" cy="3038767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 bwMode="auto">
          <a:xfrm>
            <a:off x="2541276" y="5123330"/>
            <a:ext cx="4117650" cy="4706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400" b="1" i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บล็อกไดอะแกรม</a:t>
            </a:r>
            <a:r>
              <a:rPr lang="th-TH" sz="24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ของเครื่องรับส่งวิทยุเบื้องต้น </a:t>
            </a:r>
            <a:endParaRPr lang="th-TH" sz="240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th-TH" sz="2400" b="1" i="1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9 ซ่อมวิทยุสื่อสาร 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95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0291" y="-665629"/>
            <a:ext cx="4407924" cy="8027894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 bwMode="auto">
          <a:xfrm>
            <a:off x="2655685" y="5795683"/>
            <a:ext cx="3577136" cy="4706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i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</a:t>
            </a:r>
            <a:r>
              <a:rPr lang="th-TH" sz="28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วิทยุ</a:t>
            </a:r>
            <a:r>
              <a:rPr lang="th-TH" sz="2800" b="1" i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รับ - ส่ง</a:t>
            </a:r>
            <a:r>
              <a:rPr lang="th-TH" sz="28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ความถ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ี่ 27 </a:t>
            </a:r>
            <a:r>
              <a:rPr lang="en-US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MHz</a:t>
            </a:r>
            <a:endParaRPr lang="th-TH" sz="2800" b="1" i="1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9 ซ่อมวิทยุสื่อสาร 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89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779928" y="1362375"/>
            <a:ext cx="3523131" cy="856390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927847" y="1483398"/>
            <a:ext cx="3213848" cy="579146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ซ่อมเครื่องรับส่งวิทยุ</a:t>
            </a:r>
            <a:endParaRPr kumimoji="0" lang="th-TH" sz="29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779928" y="3394000"/>
            <a:ext cx="5795684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1.1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L1, C1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และคริสตัล ออสซิลเลเตอร์ </a:t>
            </a:r>
            <a:r>
              <a:rPr lang="en-US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 - TAL1 </a:t>
            </a:r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5" name="AutoShape 28"/>
          <p:cNvSpPr>
            <a:spLocks noChangeArrowheads="1"/>
          </p:cNvSpPr>
          <p:nvPr/>
        </p:nvSpPr>
        <p:spPr bwMode="gray">
          <a:xfrm>
            <a:off x="349943" y="2466344"/>
            <a:ext cx="6534951" cy="735747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>
            <a:solidFill>
              <a:srgbClr val="000000"/>
            </a:solidFill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วิทยุรับส่งไม่สามารถส่งได้ แต่ภาครับวิทยุ</a:t>
            </a:r>
            <a:r>
              <a:rPr lang="th-TH" sz="28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ได้ตามปกติ 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779928" y="4064663"/>
            <a:ext cx="5795684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1.2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ตรวจสอบการ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ของทรานซิสเตอร์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Q1 </a:t>
            </a:r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>
            <a:off x="779928" y="4735326"/>
            <a:ext cx="5795684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1.3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ตรวจสอบสวิตช์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S1 </a:t>
            </a:r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10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9 ซ่อมวิทยุสื่อสาร 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48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gray">
          <a:xfrm>
            <a:off x="591668" y="2062740"/>
            <a:ext cx="5795684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2.1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L2, C6 </a:t>
            </a:r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3" name="AutoShape 28"/>
          <p:cNvSpPr>
            <a:spLocks noChangeArrowheads="1"/>
          </p:cNvSpPr>
          <p:nvPr/>
        </p:nvSpPr>
        <p:spPr bwMode="gray">
          <a:xfrm>
            <a:off x="161683" y="1135084"/>
            <a:ext cx="6225669" cy="735747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>
            <a:solidFill>
              <a:srgbClr val="000000"/>
            </a:solidFill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วิทยุรับส่งจะส่งคลื่นวิทยุได้อย่างเดียว แต่รับคลื่นวิทยุ</a:t>
            </a:r>
            <a:r>
              <a:rPr lang="th-TH" sz="28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ไม่ได้ </a:t>
            </a:r>
            <a:endParaRPr lang="th-TH" sz="2800" b="1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591668" y="2733403"/>
            <a:ext cx="5795684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ตรวจสอบการ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ของทรานซิสเตอร์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Q2 </a:t>
            </a:r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591668" y="3404066"/>
            <a:ext cx="5795684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2.3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ตรวจสอบสวิตช์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S1 </a:t>
            </a:r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2127034" y="4972381"/>
            <a:ext cx="6384954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3.1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ตรวจสอบออสซิลเลเตอร์ภาครับส่วนวงจรขยายเสียงดีเป็นปกติ </a:t>
            </a:r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gray">
          <a:xfrm>
            <a:off x="1537765" y="4109809"/>
            <a:ext cx="6974223" cy="735747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>
            <a:solidFill>
              <a:srgbClr val="000000"/>
            </a:solidFill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8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วิทยุรับส่งมีเสียงซ่าตลอดเวลา ไม่สามารถรับและส่งคลื่นวิทยุได้ 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2127034" y="5623626"/>
            <a:ext cx="5795684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3.2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ตรวจสอบออสซิลเลเตอร์ภาคส่ง </a:t>
            </a:r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10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9 ซ่อมวิทยุสื่อสาร 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79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2070848" y="1048871"/>
            <a:ext cx="5311588" cy="1237130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2286001" y="1358153"/>
            <a:ext cx="4894729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th-TH" sz="3200" b="1" i="0" u="none" strike="noStrike" cap="none" normalizeH="0" baseline="0" dirty="0" smtClean="0">
                <a:ln>
                  <a:noFill/>
                </a:ln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การรับงาน ส่งงาน และการประมาณราคา</a:t>
            </a:r>
          </a:p>
        </p:txBody>
      </p:sp>
      <p:sp>
        <p:nvSpPr>
          <p:cNvPr id="4" name="สี่เหลี่ยมผืนผ้า 3"/>
          <p:cNvSpPr/>
          <p:nvPr/>
        </p:nvSpPr>
        <p:spPr bwMode="auto">
          <a:xfrm>
            <a:off x="3260911" y="2487706"/>
            <a:ext cx="2924735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บันทึก</a:t>
            </a:r>
            <a:r>
              <a:rPr lang="th-TH" sz="25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ข้อมูลเพื่อรับงานซ่อม</a:t>
            </a:r>
            <a:r>
              <a:rPr lang="th-TH" sz="25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ดังนี้ </a:t>
            </a:r>
            <a:endParaRPr kumimoji="0" lang="th-TH" sz="2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0" y="3146612"/>
            <a:ext cx="9144000" cy="94129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 bwMode="auto">
          <a:xfrm>
            <a:off x="1089210" y="3240741"/>
            <a:ext cx="67238" cy="317350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สี่เหลี่ยมผืนผ้ามุมมน 7"/>
          <p:cNvSpPr/>
          <p:nvPr/>
        </p:nvSpPr>
        <p:spPr bwMode="auto">
          <a:xfrm>
            <a:off x="147917" y="3442447"/>
            <a:ext cx="1949824" cy="847164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ชนิดของเครื่องที่นำมาซ่อมคืออะไร 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 bwMode="auto">
          <a:xfrm>
            <a:off x="158001" y="4370289"/>
            <a:ext cx="1927412" cy="546847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ยี่ห้อ/รุ่นคืออะไร 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 bwMode="auto">
          <a:xfrm>
            <a:off x="158001" y="5011265"/>
            <a:ext cx="1927412" cy="847164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หมายเลขเครื่องคือเลขอะไร 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2" name="ตัวเชื่อมต่อตรง 21"/>
          <p:cNvCxnSpPr/>
          <p:nvPr/>
        </p:nvCxnSpPr>
        <p:spPr bwMode="auto">
          <a:xfrm>
            <a:off x="4222374" y="3247465"/>
            <a:ext cx="67238" cy="317350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สี่เหลี่ยมผืนผ้ามุมมน 10"/>
          <p:cNvSpPr/>
          <p:nvPr/>
        </p:nvSpPr>
        <p:spPr bwMode="auto">
          <a:xfrm>
            <a:off x="158001" y="5978334"/>
            <a:ext cx="2474258" cy="51323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อาการเสียเป็นอย่างไร 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 bwMode="auto">
          <a:xfrm>
            <a:off x="2978519" y="3442447"/>
            <a:ext cx="2487709" cy="121471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ชื่อลูกค้าพร้อมที่อยู่และเบอร์โทรศัพท์จะต้องชัดเจน 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3" name="ตัวเชื่อมต่อตรง 22"/>
          <p:cNvCxnSpPr/>
          <p:nvPr/>
        </p:nvCxnSpPr>
        <p:spPr bwMode="auto">
          <a:xfrm>
            <a:off x="7254688" y="3240741"/>
            <a:ext cx="20171" cy="209774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สี่เหลี่ยมผืนผ้ามุมมน 13"/>
          <p:cNvSpPr/>
          <p:nvPr/>
        </p:nvSpPr>
        <p:spPr bwMode="auto">
          <a:xfrm>
            <a:off x="6126247" y="3370730"/>
            <a:ext cx="2201960" cy="1286435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การประมาณราคาล่วงหน้าถือว่ามีความจำเป็นอย่างยิ่ง 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 bwMode="auto">
          <a:xfrm>
            <a:off x="2976282" y="4879044"/>
            <a:ext cx="2489946" cy="1743633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กำหนดนัดหมายในการรับเครื่อง ซึ่งช่างจะต้องบอกวัน เวลา ให้กับลูกค้าทราบทันที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สี่เหลี่ยมผืนผ้ามุมมน 24"/>
          <p:cNvSpPr/>
          <p:nvPr/>
        </p:nvSpPr>
        <p:spPr bwMode="auto">
          <a:xfrm>
            <a:off x="5934067" y="4750173"/>
            <a:ext cx="2842941" cy="136824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lang="th-TH" sz="2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เมื่อช่างซ่อมดำเนินการเสร็จสิ้นแล้ว ต่อมาจำเป็นที่จะต้องมีใบส่งงานให้กับลูกค้า </a:t>
            </a:r>
            <a:endParaRPr kumimoji="0" lang="th-TH" sz="2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1 การจัดการศูนย์บริการเครื่องใช้ไฟฟ้าอิเล็กทรอนิกส์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38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5257800" y="5943600"/>
            <a:ext cx="38862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รูปห้าเหลี่ยม 5"/>
          <p:cNvSpPr/>
          <p:nvPr/>
        </p:nvSpPr>
        <p:spPr bwMode="auto">
          <a:xfrm rot="10800000">
            <a:off x="484094" y="2339789"/>
            <a:ext cx="7664823" cy="1075764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7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914401" y="2447365"/>
            <a:ext cx="1922929" cy="67235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54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10</a:t>
            </a:r>
            <a:endParaRPr lang="th-TH" sz="540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เครื่องหมายบั้ง 7"/>
          <p:cNvSpPr/>
          <p:nvPr/>
        </p:nvSpPr>
        <p:spPr bwMode="auto">
          <a:xfrm rot="10800000">
            <a:off x="2998694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เครื่องหมายบั้ง 8"/>
          <p:cNvSpPr/>
          <p:nvPr/>
        </p:nvSpPr>
        <p:spPr bwMode="auto">
          <a:xfrm rot="10800000">
            <a:off x="3702423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618565" y="3711389"/>
            <a:ext cx="7530352" cy="753035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ตรวจซ่อมวงจรฟอกอากาศ</a:t>
            </a:r>
          </a:p>
        </p:txBody>
      </p:sp>
      <p:sp>
        <p:nvSpPr>
          <p:cNvPr id="11" name="เครื่องหมายบั้ง 10"/>
          <p:cNvSpPr/>
          <p:nvPr/>
        </p:nvSpPr>
        <p:spPr bwMode="auto">
          <a:xfrm rot="10800000">
            <a:off x="4433046" y="2339787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เครื่องหมายบั้ง 11"/>
          <p:cNvSpPr/>
          <p:nvPr/>
        </p:nvSpPr>
        <p:spPr bwMode="auto">
          <a:xfrm rot="10800000">
            <a:off x="5136775" y="2339787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เครื่องหมายบั้ง 12"/>
          <p:cNvSpPr/>
          <p:nvPr/>
        </p:nvSpPr>
        <p:spPr bwMode="auto">
          <a:xfrm rot="10800000">
            <a:off x="5862917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เครื่องหมายบั้ง 13"/>
          <p:cNvSpPr/>
          <p:nvPr/>
        </p:nvSpPr>
        <p:spPr bwMode="auto">
          <a:xfrm rot="10800000">
            <a:off x="6566646" y="2339788"/>
            <a:ext cx="874059" cy="1075765"/>
          </a:xfrm>
          <a:prstGeom prst="chevron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779928" y="1362375"/>
            <a:ext cx="5795684" cy="856390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968187" y="1483398"/>
            <a:ext cx="5419165" cy="579146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เครื่องฟอกอากาศใช้ทรานซิสเตอร์สวิตชิ่ง</a:t>
            </a:r>
            <a:endParaRPr kumimoji="0" lang="th-TH" sz="29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0" y="2946867"/>
            <a:ext cx="9144000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0" y="4322949"/>
            <a:ext cx="9144000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0" y="5489218"/>
            <a:ext cx="9144000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 bwMode="auto">
          <a:xfrm>
            <a:off x="1015253" y="3186244"/>
            <a:ext cx="7113494" cy="239357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เครื่องฟอกอากาศหรือเครื่องผลิตอากาศบริสุทธิ์นี้ จะเป็นเครื่องที่</a:t>
            </a:r>
            <a:r>
              <a:rPr lang="th-TH" sz="28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ผลิตเน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</a:t>
            </a:r>
            <a:r>
              <a:rPr lang="th-TH" sz="28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ตีฟ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ไอออน ออกซิเจน (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Negative - Ion Oxygen)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ซึ่งเป็นออกซิเจนที่มีประจุไฟฟ้าลบขึ้นมา ประจุไฟฟ้าลบที่ได้จะ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กำเนิด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จากวงจรสวิตชิ่งแรงดันไฟฟ้าสูง (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High Volt Switching)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โดยแรงดันไฟฟ้าสูงที่ได้จะต้องเป็น แรงดันไฟฟ้าชนิดลบเท่านั้น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10 ตรวจซ่อมวงจรเครื่องฟอกอากาศ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51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30" y="1114762"/>
            <a:ext cx="7274128" cy="4277508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 bwMode="auto">
          <a:xfrm>
            <a:off x="720207" y="5405716"/>
            <a:ext cx="7819574" cy="4706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400" b="1" i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</a:t>
            </a:r>
            <a:r>
              <a:rPr lang="th-TH" sz="24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เครื่องฟอกอากาศใช้ไฟตรงเลี้ยง 12 โวลต์ ที่ใช้ทรานซิสเตอร์</a:t>
            </a:r>
            <a:r>
              <a:rPr lang="th-TH" sz="2400" b="1" i="1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ดาร์</a:t>
            </a:r>
            <a:r>
              <a:rPr lang="th-TH" sz="24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ลิงตันเป็นตัวสวิตชิ่ง </a:t>
            </a:r>
          </a:p>
        </p:txBody>
      </p:sp>
      <p:sp>
        <p:nvSpPr>
          <p:cNvPr id="4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10 ตรวจซ่อมวงจรเครื่องฟอกอากาศ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58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779928" y="1362375"/>
            <a:ext cx="6199096" cy="856390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968187" y="1483398"/>
            <a:ext cx="5822578" cy="579146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เรียงกระแสไฟฟ้าผลิตแรงดันไฟตรง 12 โวลต์</a:t>
            </a:r>
            <a:endParaRPr kumimoji="0" lang="th-TH" sz="29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0" y="2946867"/>
            <a:ext cx="9144000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0" y="4322949"/>
            <a:ext cx="9144000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 bwMode="auto">
          <a:xfrm>
            <a:off x="1186703" y="3116093"/>
            <a:ext cx="6770594" cy="130507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เครื่องผลิตอากาศ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บริสุทธิ์ใช้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แรงดันไฟแบตเตอรี่ 12 โวลต์ เหมาะ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ติดตั้งในรถยนต์ที่ติดเครื่องปรับอากาศ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10 ตรวจซ่อมวงจรเครื่องฟอกอากาศ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13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739587" y="1382844"/>
            <a:ext cx="6992472" cy="856390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954740" y="1527968"/>
            <a:ext cx="6562166" cy="566142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เครื่องฟอกอากาศที่ใช้ทรานซิสเตอร์สวิตชิ่ง 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ความเสียหาย</a:t>
            </a:r>
            <a:endParaRPr kumimoji="0" lang="th-TH" sz="28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0" y="2946867"/>
            <a:ext cx="9144000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0" y="4322949"/>
            <a:ext cx="9144000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 bwMode="auto">
          <a:xfrm>
            <a:off x="352985" y="2568161"/>
            <a:ext cx="4071097" cy="56840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ให้ทำการ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วิเคราะห์และตรวจสอบ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ดังนี้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 bwMode="auto">
          <a:xfrm>
            <a:off x="352984" y="3425621"/>
            <a:ext cx="8199345" cy="137608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7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7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จ่ายไฟเลี้ยงที่มีค่า 12 โวลต์ดีซีเข้ามายังวงจร โดยแหล่งจ่ายไฟเลี้ยงอาจ</a:t>
            </a:r>
            <a:r>
              <a:rPr lang="th-TH" sz="27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นำมา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 แบตเตอรี่รถยนต์ 12 โวลต์ หรืออาจ</a:t>
            </a:r>
            <a:r>
              <a:rPr lang="th-TH" sz="27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นำมา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จากแหล่งจ่ายไฟตรงที่ปรับ</a:t>
            </a:r>
            <a:r>
              <a:rPr lang="th-TH" sz="27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แรงดันไฟฟ้า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ไว้ 12 โวลต์ โดยจ่าย กระแสไฟฟ้าอย่าง</a:t>
            </a:r>
            <a:r>
              <a:rPr lang="th-TH" sz="27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ต่ำประมาณ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แอมแปร์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>
            <a:off x="0" y="5699031"/>
            <a:ext cx="9144000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 bwMode="auto">
          <a:xfrm>
            <a:off x="352984" y="4902503"/>
            <a:ext cx="8199345" cy="137608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7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7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เมื่อมีแรงดันไฟมาเลี้ยงที่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IC1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เป็นปกติแล้ว ให้วัดแรงดันไฟฟ้าที่ขา 3 ของ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IC1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ปกติ แรงดันไฟฟ้าที่ขา 3 ของ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IC1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มีค่าแรงดันไฟฟ้าดีซีอยู่ระหว่าง 5 – 8 โวลต์ วิธีการวัดแรงดันไฟฟ้าที่ ขา 3 ของไอซีดังกล่าวจะต้องตั้งย่านดีซีโวลต์มิเตอร์ไปใน</a:t>
            </a:r>
            <a:r>
              <a:rPr lang="th-TH" sz="27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ตำแหน่ง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DCV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10 ตรวจซ่อมวงจรเครื่องฟอกอากาศ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27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gray">
          <a:xfrm>
            <a:off x="0" y="2126597"/>
            <a:ext cx="9144000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0" y="3502679"/>
            <a:ext cx="9144000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 bwMode="auto">
          <a:xfrm>
            <a:off x="303396" y="2296686"/>
            <a:ext cx="8537203" cy="137608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7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7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ให้ตรวจสอบตัวต้านทาน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R4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ว่าขาดหรือไม่ โดยตั้งย่านดีซีโวลต์มิเตอร์ไป</a:t>
            </a:r>
            <a:r>
              <a:rPr lang="th-TH" sz="27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ตำแหน่ง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50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DCV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ซึ่งขั้วบวกของดีซีโวลต์มิเตอร์แตะไปที่ตัวต้านทาน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R4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ข้างที่ต่อกับไฟบวก 12 โวลต์ ส่วนขั้วลบโวลต์มิเตอร์ แตะเข้าไปที่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R4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ข้างที่ต่อเข้ากับขดลวด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L1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ซึ่งเป็นคอยล์จุดระเบิดในรถยนต์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0" y="4878761"/>
            <a:ext cx="9144000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 bwMode="auto">
          <a:xfrm>
            <a:off x="236161" y="4119313"/>
            <a:ext cx="8719580" cy="62156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7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27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เช็คที่ทรานซิสเตอร์</a:t>
            </a:r>
            <a:r>
              <a:rPr lang="th-TH" sz="27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ดาร์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ลิงตัน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Q1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กับ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Q2 </a:t>
            </a:r>
            <a:r>
              <a:rPr lang="th-TH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โดยวัดแรงดันไฟฟ้าที่ขาเบสของทรานซิสเตอร์ </a:t>
            </a:r>
            <a:r>
              <a:rPr lang="en-US" sz="27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Q1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10 ตรวจซ่อมวงจรเครื่องฟอกอากาศ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68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3173505" y="1213618"/>
            <a:ext cx="5674660" cy="856390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3388658" y="1358742"/>
            <a:ext cx="5311589" cy="521572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เครื่องฟอกอากาศใช้ไอซีไท</a:t>
            </a:r>
            <a:r>
              <a:rPr lang="th-TH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เมอร์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เป็นตัวสวิตชิ่ง</a:t>
            </a:r>
            <a:endParaRPr kumimoji="0" lang="th-TH" sz="28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0" y="2946867"/>
            <a:ext cx="9144000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0" y="4322949"/>
            <a:ext cx="9144000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0" y="5699031"/>
            <a:ext cx="9144000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 bwMode="auto">
          <a:xfrm>
            <a:off x="303398" y="3552321"/>
            <a:ext cx="8537203" cy="202000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เครื่องฟอกอากาศอีกชนิดหนึ่ง ใช้ไอซีไท</a:t>
            </a:r>
            <a:r>
              <a:rPr lang="th-TH" sz="2800" dirty="0" err="1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เมอร์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เบอร์ 555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สวิตชิ่ง แหล่งจ่ายไฟฟ้าในวงจรดังกล่าวใช้แรงดันไฟฟ้าจากแบตเตอรี่ 12 โวลต์ โดยมีไดโอด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D1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เบอร์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IN4002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ป้องกันการจ่ายแรงดันไฟฟ้าผิดขั้ว ส่วนตัวเก็บประจุ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C1 </a:t>
            </a:r>
            <a:endParaRPr lang="th-TH" sz="2800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</a:t>
            </a:r>
            <a:r>
              <a:rPr lang="th-TH" sz="2800" dirty="0" err="1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คัป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ปลิง (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Decoupling)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ซึ่งมีค่าเท่ากับ 47 </a:t>
            </a:r>
            <a:r>
              <a:rPr lang="el-GR" sz="1600" b="1" dirty="0">
                <a:solidFill>
                  <a:srgbClr val="000000"/>
                </a:solidFill>
                <a:cs typeface="TH Sarabun New" panose="020B0500040200020003" pitchFamily="34" charset="-34"/>
              </a:rPr>
              <a:t>μ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ทนแรงดันไฟฟ้าได้ 16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โวลต์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10 ตรวจซ่อมวงจรเครื่องฟอกอากาศ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33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9" y="1246901"/>
            <a:ext cx="8392850" cy="3473017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 bwMode="auto">
          <a:xfrm>
            <a:off x="2239569" y="5338483"/>
            <a:ext cx="5156313" cy="4706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500" b="1" i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</a:t>
            </a:r>
            <a:r>
              <a:rPr lang="th-TH" sz="25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ฟอกอากาศ</a:t>
            </a:r>
            <a:r>
              <a:rPr lang="th-TH" sz="2500" b="1" i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</a:t>
            </a:r>
            <a:r>
              <a:rPr lang="th-TH" sz="2500" b="1" i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รถยนต์อีกยี่ห้อหนึ่งที่ใช้ไอซี 555 </a:t>
            </a:r>
          </a:p>
        </p:txBody>
      </p:sp>
      <p:sp>
        <p:nvSpPr>
          <p:cNvPr id="7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10 ตรวจซ่อมวงจรเครื่องฟอกอากาศ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75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201704" y="1219204"/>
            <a:ext cx="5889813" cy="856390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416858" y="1364328"/>
            <a:ext cx="5459507" cy="521572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sz="27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</a:t>
            </a:r>
            <a:r>
              <a:rPr lang="th-TH" sz="2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เครื่องฟอกอากาศที่ใช้ไอซีสวิตชิ่ง </a:t>
            </a:r>
            <a:r>
              <a:rPr lang="th-TH" sz="27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เกิดความเสียหาย</a:t>
            </a:r>
            <a:endParaRPr kumimoji="0" lang="th-TH" sz="2700" b="1" i="0" u="none" strike="noStrike" cap="none" normalizeH="0" baseline="0" dirty="0" smtClean="0">
              <a:ln>
                <a:noFill/>
              </a:ln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0" y="2946867"/>
            <a:ext cx="9144000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0" y="4322949"/>
            <a:ext cx="9144000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0" y="5699031"/>
            <a:ext cx="9144000" cy="47875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ko-KR" sz="2700" dirty="0">
              <a:solidFill>
                <a:srgbClr val="000000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 bwMode="auto">
          <a:xfrm>
            <a:off x="201703" y="2191329"/>
            <a:ext cx="4537543" cy="64392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ควร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วิเคราะห์หาตัวเสียตามขั้นตอนต่อไปนี้ คือ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 bwMode="auto">
          <a:xfrm>
            <a:off x="201703" y="3120057"/>
            <a:ext cx="8619568" cy="97316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วัดแรงดันไฟฟ้าที่จ่ายเลี้ยงให้กับวงจรคือ แรงดันไฟฟ้า 12 โวลต์ โดยขั้วบวกของดีซีโวลต์มิเตอร์ แตะที่ขา 4 ของ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IC1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ส่วนขั้วลบของดีซีโวลต์มิเตอร์แตะไปที่กราวด์ของวงจร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 bwMode="auto">
          <a:xfrm>
            <a:off x="201703" y="4207243"/>
            <a:ext cx="8619568" cy="97552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วัดแรงดันไฟดีซีที่ขา 3 ของ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IC1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วิธีการวัดแรงดันไฟฟ้าที่จุดดังกล่าวให้ตั้งย่านดีซีโวลต์มิเตอร์ ไป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ตำแหน่ง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DCV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 bwMode="auto">
          <a:xfrm>
            <a:off x="201703" y="5293007"/>
            <a:ext cx="8619568" cy="97552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สำรวจ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ตัวต้านทาน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R4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ที่มีค่าความต้านทานเท่ากับ 20 โอห์ม ถ้าหากว่า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R4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เกิดการขาดวงจร หม้อแปลงไฟฟ้า </a:t>
            </a:r>
            <a:r>
              <a:rPr lang="en-US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T1 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ไม่อาจที่จะสร้าง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อำนาจ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สนามแม่เหล็กขึ้นมาได้ </a:t>
            </a:r>
            <a:endParaRPr kumimoji="0" lang="th-TH" sz="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10 ตรวจซ่อมวงจรเครื่องฟอกอากาศ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53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28570" y="2763371"/>
            <a:ext cx="4749800" cy="1076325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ko-KR" sz="9600" dirty="0">
                <a:solidFill>
                  <a:schemeClr val="tx2"/>
                </a:solidFill>
                <a:latin typeface="TH Sarabun New" panose="020B0500040200020003" pitchFamily="34" charset="-34"/>
                <a:ea typeface="굴림" panose="020B0600000101010101" pitchFamily="34" charset="-127"/>
                <a:cs typeface="TH Sarabun New" panose="020B0500040200020003" pitchFamily="34" charset="-34"/>
              </a:rPr>
              <a:t> </a:t>
            </a:r>
            <a:br>
              <a:rPr lang="en-US" altLang="ko-KR" sz="9600" dirty="0">
                <a:solidFill>
                  <a:schemeClr val="tx2"/>
                </a:solidFill>
                <a:latin typeface="TH Sarabun New" panose="020B0500040200020003" pitchFamily="34" charset="-34"/>
                <a:ea typeface="굴림" panose="020B0600000101010101" pitchFamily="34" charset="-127"/>
                <a:cs typeface="TH Sarabun New" panose="020B0500040200020003" pitchFamily="34" charset="-34"/>
              </a:rPr>
            </a:br>
            <a:r>
              <a:rPr lang="en-US" altLang="ko-KR" sz="9600" dirty="0">
                <a:solidFill>
                  <a:schemeClr val="tx2"/>
                </a:solidFill>
                <a:latin typeface="TH Sarabun New" panose="020B0500040200020003" pitchFamily="34" charset="-34"/>
                <a:ea typeface="굴림" panose="020B0600000101010101" pitchFamily="34" charset="-127"/>
                <a:cs typeface="TH Sarabun New" panose="020B0500040200020003" pitchFamily="34" charset="-34"/>
              </a:rPr>
              <a:t>Thank </a:t>
            </a:r>
            <a:r>
              <a:rPr lang="en-US" altLang="ko-KR" sz="9600" dirty="0" smtClean="0">
                <a:solidFill>
                  <a:schemeClr val="tx2"/>
                </a:solidFill>
                <a:latin typeface="TH Sarabun New" panose="020B0500040200020003" pitchFamily="34" charset="-34"/>
                <a:ea typeface="굴림" panose="020B0600000101010101" pitchFamily="34" charset="-127"/>
                <a:cs typeface="TH Sarabun New" panose="020B0500040200020003" pitchFamily="34" charset="-34"/>
              </a:rPr>
              <a:t>you. </a:t>
            </a:r>
            <a:r>
              <a:rPr lang="en-US" altLang="ko-KR" sz="9600" dirty="0">
                <a:solidFill>
                  <a:schemeClr val="tx2"/>
                </a:solidFill>
                <a:latin typeface="TH Sarabun New" panose="020B0500040200020003" pitchFamily="34" charset="-34"/>
                <a:ea typeface="굴림" panose="020B0600000101010101" pitchFamily="34" charset="-127"/>
                <a:cs typeface="TH Sarabun New" panose="020B0500040200020003" pitchFamily="34" charset="-34"/>
              </a:rPr>
              <a:t/>
            </a:r>
            <a:br>
              <a:rPr lang="en-US" altLang="ko-KR" sz="9600" dirty="0">
                <a:solidFill>
                  <a:schemeClr val="tx2"/>
                </a:solidFill>
                <a:latin typeface="TH Sarabun New" panose="020B0500040200020003" pitchFamily="34" charset="-34"/>
                <a:ea typeface="굴림" panose="020B0600000101010101" pitchFamily="34" charset="-127"/>
                <a:cs typeface="TH Sarabun New" panose="020B0500040200020003" pitchFamily="34" charset="-34"/>
              </a:rPr>
            </a:br>
            <a:endParaRPr lang="en-US" altLang="ko-KR" sz="9600" dirty="0">
              <a:solidFill>
                <a:schemeClr val="tx2"/>
              </a:solidFill>
              <a:latin typeface="TH Sarabun New" panose="020B0500040200020003" pitchFamily="34" charset="-34"/>
              <a:ea typeface="굴림" panose="020B0600000101010101" pitchFamily="34" charset="-127"/>
              <a:cs typeface="TH Sarabun New" panose="020B0500040200020003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41" y="5916706"/>
            <a:ext cx="1331259" cy="941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 bwMode="auto">
          <a:xfrm>
            <a:off x="309283" y="1277471"/>
            <a:ext cx="6535270" cy="1237130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 bwMode="auto">
          <a:xfrm>
            <a:off x="524436" y="1586753"/>
            <a:ext cx="6118411" cy="61856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th-TH" sz="2700" b="1" i="0" u="none" strike="noStrike" cap="none" normalizeH="0" baseline="0" dirty="0" smtClean="0">
                <a:ln>
                  <a:noFill/>
                </a:ln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รายละเอียดการจัดการศูนย์บริการเครื่องใช้ไฟฟ้าอิเล็กทรอนิกส์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 bwMode="auto">
          <a:xfrm>
            <a:off x="309283" y="2823883"/>
            <a:ext cx="6252882" cy="193637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การ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จัดการศูนย์บริการเครื่องใช้ไฟฟ้าอิเล็กทรอนิกส์ คือ การเปิดธุรกิจรับซ่อม</a:t>
            </a:r>
            <a:r>
              <a:rPr lang="th-TH" sz="28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เครื่องใช้ไฟฟ้าเป็น</a:t>
            </a:r>
            <a:r>
              <a:rPr lang="th-TH" sz="28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การให้บริการตรวจสอบ และซ่อมเครื่องใช้ไฟฟ้าที่เสียหายชำรุด ให้กลับมาใช้งานได้ตามปกติ 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ชื่อเรื่อง 3"/>
          <p:cNvSpPr txBox="1">
            <a:spLocks/>
          </p:cNvSpPr>
          <p:nvPr/>
        </p:nvSpPr>
        <p:spPr>
          <a:xfrm>
            <a:off x="0" y="292475"/>
            <a:ext cx="411032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2000" b="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1 การจัดการศูนย์บริการเครื่องใช้ไฟฟ้าอิเล็กทรอนิกส์</a:t>
            </a:r>
            <a:endParaRPr lang="th-TH" sz="2000" b="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80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rcle &amp; Stripe">
  <a:themeElements>
    <a:clrScheme name="Circle &amp; Stripe 1">
      <a:dk1>
        <a:srgbClr val="7F4A35"/>
      </a:dk1>
      <a:lt1>
        <a:srgbClr val="FFFFFF"/>
      </a:lt1>
      <a:dk2>
        <a:srgbClr val="FFE8B9"/>
      </a:dk2>
      <a:lt2>
        <a:srgbClr val="7A0808"/>
      </a:lt2>
      <a:accent1>
        <a:srgbClr val="FFDC99"/>
      </a:accent1>
      <a:accent2>
        <a:srgbClr val="C09362"/>
      </a:accent2>
      <a:accent3>
        <a:srgbClr val="FFF2D9"/>
      </a:accent3>
      <a:accent4>
        <a:srgbClr val="DADADA"/>
      </a:accent4>
      <a:accent5>
        <a:srgbClr val="FFEBCA"/>
      </a:accent5>
      <a:accent6>
        <a:srgbClr val="AE8558"/>
      </a:accent6>
      <a:hlink>
        <a:srgbClr val="A97F51"/>
      </a:hlink>
      <a:folHlink>
        <a:srgbClr val="FFF9DB"/>
      </a:folHlink>
    </a:clrScheme>
    <a:fontScheme name="Circle &amp; Strip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ircle &amp; Stripe 1">
        <a:dk1>
          <a:srgbClr val="7F4A35"/>
        </a:dk1>
        <a:lt1>
          <a:srgbClr val="FFFFFF"/>
        </a:lt1>
        <a:dk2>
          <a:srgbClr val="FFE8B9"/>
        </a:dk2>
        <a:lt2>
          <a:srgbClr val="7A0808"/>
        </a:lt2>
        <a:accent1>
          <a:srgbClr val="FFDC99"/>
        </a:accent1>
        <a:accent2>
          <a:srgbClr val="C09362"/>
        </a:accent2>
        <a:accent3>
          <a:srgbClr val="FFF2D9"/>
        </a:accent3>
        <a:accent4>
          <a:srgbClr val="DADADA"/>
        </a:accent4>
        <a:accent5>
          <a:srgbClr val="FFEBCA"/>
        </a:accent5>
        <a:accent6>
          <a:srgbClr val="AE8558"/>
        </a:accent6>
        <a:hlink>
          <a:srgbClr val="A97F51"/>
        </a:hlink>
        <a:folHlink>
          <a:srgbClr val="FFF9D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 &amp; Stripe 2">
        <a:dk1>
          <a:srgbClr val="005000"/>
        </a:dk1>
        <a:lt1>
          <a:srgbClr val="FFFFFF"/>
        </a:lt1>
        <a:dk2>
          <a:srgbClr val="C4E6B9"/>
        </a:dk2>
        <a:lt2>
          <a:srgbClr val="003300"/>
        </a:lt2>
        <a:accent1>
          <a:srgbClr val="A5DC9A"/>
        </a:accent1>
        <a:accent2>
          <a:srgbClr val="659F74"/>
        </a:accent2>
        <a:accent3>
          <a:srgbClr val="DEF0D9"/>
        </a:accent3>
        <a:accent4>
          <a:srgbClr val="DADADA"/>
        </a:accent4>
        <a:accent5>
          <a:srgbClr val="CFEBCA"/>
        </a:accent5>
        <a:accent6>
          <a:srgbClr val="5B9068"/>
        </a:accent6>
        <a:hlink>
          <a:srgbClr val="518B66"/>
        </a:hlink>
        <a:folHlink>
          <a:srgbClr val="E2F0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 &amp; Stripe 3">
        <a:dk1>
          <a:srgbClr val="460046"/>
        </a:dk1>
        <a:lt1>
          <a:srgbClr val="FFFFFF"/>
        </a:lt1>
        <a:dk2>
          <a:srgbClr val="D6C9FF"/>
        </a:dk2>
        <a:lt2>
          <a:srgbClr val="6600CC"/>
        </a:lt2>
        <a:accent1>
          <a:srgbClr val="CAB9FF"/>
        </a:accent1>
        <a:accent2>
          <a:srgbClr val="A588CC"/>
        </a:accent2>
        <a:accent3>
          <a:srgbClr val="E8E1FF"/>
        </a:accent3>
        <a:accent4>
          <a:srgbClr val="DADADA"/>
        </a:accent4>
        <a:accent5>
          <a:srgbClr val="E1D9FF"/>
        </a:accent5>
        <a:accent6>
          <a:srgbClr val="957BB9"/>
        </a:accent6>
        <a:hlink>
          <a:srgbClr val="906CC0"/>
        </a:hlink>
        <a:folHlink>
          <a:srgbClr val="E8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 &amp; Stripe 4">
        <a:dk1>
          <a:srgbClr val="002346"/>
        </a:dk1>
        <a:lt1>
          <a:srgbClr val="FFFFFF"/>
        </a:lt1>
        <a:dk2>
          <a:srgbClr val="E1F0FF"/>
        </a:dk2>
        <a:lt2>
          <a:srgbClr val="000099"/>
        </a:lt2>
        <a:accent1>
          <a:srgbClr val="C6DCF2"/>
        </a:accent1>
        <a:accent2>
          <a:srgbClr val="6C8AC0"/>
        </a:accent2>
        <a:accent3>
          <a:srgbClr val="EEF6FF"/>
        </a:accent3>
        <a:accent4>
          <a:srgbClr val="DADADA"/>
        </a:accent4>
        <a:accent5>
          <a:srgbClr val="DFEBF7"/>
        </a:accent5>
        <a:accent6>
          <a:srgbClr val="617DAE"/>
        </a:accent6>
        <a:hlink>
          <a:srgbClr val="5866AC"/>
        </a:hlink>
        <a:folHlink>
          <a:srgbClr val="EBF5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circle_stripe</Template>
  <TotalTime>536</TotalTime>
  <Words>4410</Words>
  <Application>Microsoft Office PowerPoint</Application>
  <PresentationFormat>นำเสนอทางหน้าจอ (4:3)</PresentationFormat>
  <Paragraphs>392</Paragraphs>
  <Slides>89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89</vt:i4>
      </vt:variant>
    </vt:vector>
  </HeadingPairs>
  <TitlesOfParts>
    <vt:vector size="98" baseType="lpstr">
      <vt:lpstr>굴림</vt:lpstr>
      <vt:lpstr>Arial</vt:lpstr>
      <vt:lpstr>Calibri</vt:lpstr>
      <vt:lpstr>Lucida Sans Unicode</vt:lpstr>
      <vt:lpstr>TH Sarabun New</vt:lpstr>
      <vt:lpstr>Times New Roman</vt:lpstr>
      <vt:lpstr>Verdana</vt:lpstr>
      <vt:lpstr>Wingdings</vt:lpstr>
      <vt:lpstr>Circle &amp; Stripe</vt:lpstr>
      <vt:lpstr>งานบริการอิเล็กทรอนิกส์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Thank you.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งานบริการอิเล็กทรอนิกส์</dc:title>
  <dc:creator>wangaksrons</dc:creator>
  <cp:lastModifiedBy>wangaksrons</cp:lastModifiedBy>
  <cp:revision>143</cp:revision>
  <dcterms:created xsi:type="dcterms:W3CDTF">2015-09-03T08:27:30Z</dcterms:created>
  <dcterms:modified xsi:type="dcterms:W3CDTF">2015-09-04T09:50:46Z</dcterms:modified>
</cp:coreProperties>
</file>